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650" r:id="rId3"/>
    <p:sldMasterId id="2147483652" r:id="rId4"/>
  </p:sldMasterIdLst>
  <p:notesMasterIdLst>
    <p:notesMasterId r:id="rId14"/>
  </p:notesMasterIdLst>
  <p:handoutMasterIdLst>
    <p:handoutMasterId r:id="rId15"/>
  </p:handoutMasterIdLst>
  <p:sldIdLst>
    <p:sldId id="256" r:id="rId5"/>
    <p:sldId id="271" r:id="rId6"/>
    <p:sldId id="261" r:id="rId7"/>
    <p:sldId id="265" r:id="rId8"/>
    <p:sldId id="272" r:id="rId9"/>
    <p:sldId id="266" r:id="rId10"/>
    <p:sldId id="270" r:id="rId11"/>
    <p:sldId id="267" r:id="rId12"/>
    <p:sldId id="268" r:id="rId13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77"/>
    <a:srgbClr val="50505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09" autoAdjust="0"/>
    <p:restoredTop sz="94620" autoAdjust="0"/>
  </p:normalViewPr>
  <p:slideViewPr>
    <p:cSldViewPr>
      <p:cViewPr>
        <p:scale>
          <a:sx n="93" d="100"/>
          <a:sy n="93" d="100"/>
        </p:scale>
        <p:origin x="-6736" y="-2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41D0A-B496-4F89-A1A4-B62FF4EE7867}" type="datetimeFigureOut">
              <a:rPr lang="nl-NL" smtClean="0"/>
              <a:t>25-01-17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D01F2-602F-4CFC-B8E2-2836D38E07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7195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 alt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Click to edit Master text styles</a:t>
            </a:r>
          </a:p>
          <a:p>
            <a:pPr lvl="1"/>
            <a:r>
              <a:rPr lang="nl-NL" altLang="en-US" smtClean="0"/>
              <a:t>Second level</a:t>
            </a:r>
          </a:p>
          <a:p>
            <a:pPr lvl="2"/>
            <a:r>
              <a:rPr lang="nl-NL" altLang="en-US" smtClean="0"/>
              <a:t>Third level</a:t>
            </a:r>
          </a:p>
          <a:p>
            <a:pPr lvl="3"/>
            <a:r>
              <a:rPr lang="nl-NL" altLang="en-US" smtClean="0"/>
              <a:t>Fourth level</a:t>
            </a:r>
          </a:p>
          <a:p>
            <a:pPr lvl="4"/>
            <a:r>
              <a:rPr lang="nl-NL" altLang="en-US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7C4E55-B0F7-4363-ADF8-DF466BAF0CDE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513872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DIA 1: </a:t>
            </a:r>
            <a:r>
              <a:rPr lang="nl-NL" dirty="0" err="1" smtClean="0"/>
              <a:t>Openingsdia</a:t>
            </a:r>
            <a:endParaRPr lang="nl-NL" dirty="0" smtClean="0"/>
          </a:p>
          <a:p>
            <a:r>
              <a:rPr lang="nl-NL" dirty="0" smtClean="0"/>
              <a:t>Deze</a:t>
            </a:r>
            <a:r>
              <a:rPr lang="nl-NL" baseline="0" dirty="0" smtClean="0"/>
              <a:t> dia wordt gebruikt als </a:t>
            </a:r>
            <a:r>
              <a:rPr lang="nl-NL" baseline="0" dirty="0" err="1" smtClean="0"/>
              <a:t>openingsdia</a:t>
            </a:r>
            <a:r>
              <a:rPr lang="nl-NL" baseline="0" dirty="0" smtClean="0"/>
              <a:t> en bevat drie tekstvelden:</a:t>
            </a:r>
          </a:p>
          <a:p>
            <a:pPr marL="228600" indent="-228600">
              <a:buAutoNum type="arabicPeriod"/>
            </a:pPr>
            <a:r>
              <a:rPr lang="nl-NL" baseline="0" dirty="0" smtClean="0"/>
              <a:t>Naam van de presentatie</a:t>
            </a:r>
          </a:p>
          <a:p>
            <a:pPr marL="228600" indent="-228600">
              <a:buAutoNum type="arabicPeriod"/>
            </a:pPr>
            <a:r>
              <a:rPr lang="nl-NL" baseline="0" dirty="0" smtClean="0"/>
              <a:t>Naam van de spreker</a:t>
            </a:r>
          </a:p>
          <a:p>
            <a:pPr marL="228600" indent="-228600">
              <a:buAutoNum type="arabicPeriod"/>
            </a:pPr>
            <a:r>
              <a:rPr lang="nl-NL" baseline="0" dirty="0" smtClean="0"/>
              <a:t>Naam van de organisatie/studievereniging</a:t>
            </a: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4E55-B0F7-4363-ADF8-DF466BAF0CDE}" type="slidenum">
              <a:rPr lang="nl-NL" altLang="en-US" smtClean="0"/>
              <a:pPr/>
              <a:t>1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29509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DIA 2: Wat is NEXT?</a:t>
            </a:r>
          </a:p>
          <a:p>
            <a:r>
              <a:rPr lang="nl-NL" dirty="0" smtClean="0"/>
              <a:t>Deze dia geeft de visie</a:t>
            </a:r>
            <a:r>
              <a:rPr lang="nl-NL" baseline="0" dirty="0" smtClean="0"/>
              <a:t> van NEXT weer. Dat dat </a:t>
            </a:r>
            <a:r>
              <a:rPr lang="nl-NL" baseline="0" dirty="0" err="1" smtClean="0"/>
              <a:t>NEXt</a:t>
            </a:r>
            <a:r>
              <a:rPr lang="nl-NL" baseline="0" dirty="0" smtClean="0"/>
              <a:t> door &lt;ga naar dia 3&gt;  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4E55-B0F7-4363-ADF8-DF466BAF0CDE}" type="slidenum">
              <a:rPr lang="nl-NL" altLang="en-US" smtClean="0"/>
              <a:pPr/>
              <a:t>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172121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DIA 2: Wat is NEXT?</a:t>
            </a:r>
          </a:p>
          <a:p>
            <a:r>
              <a:rPr lang="nl-NL" dirty="0" smtClean="0"/>
              <a:t>Deze dia geeft de visie</a:t>
            </a:r>
            <a:r>
              <a:rPr lang="nl-NL" baseline="0" dirty="0" smtClean="0"/>
              <a:t> van NEXT weer. Dat dat </a:t>
            </a:r>
            <a:r>
              <a:rPr lang="nl-NL" baseline="0" dirty="0" err="1" smtClean="0"/>
              <a:t>NEXt</a:t>
            </a:r>
            <a:r>
              <a:rPr lang="nl-NL" baseline="0" dirty="0" smtClean="0"/>
              <a:t> door &lt;ga naar dia 3&gt;  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4E55-B0F7-4363-ADF8-DF466BAF0CDE}" type="slidenum">
              <a:rPr lang="nl-NL" altLang="en-US" smtClean="0"/>
              <a:pPr/>
              <a:t>4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172121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DIA 2: Wat is NEXT?</a:t>
            </a:r>
          </a:p>
          <a:p>
            <a:r>
              <a:rPr lang="nl-NL" dirty="0" smtClean="0"/>
              <a:t>Deze dia geeft de visie</a:t>
            </a:r>
            <a:r>
              <a:rPr lang="nl-NL" baseline="0" dirty="0" smtClean="0"/>
              <a:t> van NEXT weer. Dat dat </a:t>
            </a:r>
            <a:r>
              <a:rPr lang="nl-NL" baseline="0" dirty="0" err="1" smtClean="0"/>
              <a:t>NEXt</a:t>
            </a:r>
            <a:r>
              <a:rPr lang="nl-NL" baseline="0" dirty="0" smtClean="0"/>
              <a:t> door &lt;ga naar dia 3&gt;  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4E55-B0F7-4363-ADF8-DF466BAF0CDE}" type="slidenum">
              <a:rPr lang="nl-NL" altLang="en-US" smtClean="0"/>
              <a:pPr/>
              <a:t>6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172121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84288"/>
            <a:ext cx="9144000" cy="1082550"/>
          </a:xfrm>
          <a:solidFill>
            <a:srgbClr val="505050"/>
          </a:solidFill>
        </p:spPr>
        <p:txBody>
          <a:bodyPr lIns="981950" tIns="216000" rIns="268265" bIns="216000"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altLang="en-US" noProof="0" dirty="0" smtClean="0"/>
              <a:t>Click </a:t>
            </a:r>
            <a:r>
              <a:rPr lang="nl-NL" altLang="en-US" noProof="0" dirty="0" err="1" smtClean="0"/>
              <a:t>to</a:t>
            </a:r>
            <a:r>
              <a:rPr lang="nl-NL" altLang="en-US" noProof="0" dirty="0" smtClean="0"/>
              <a:t> </a:t>
            </a:r>
            <a:r>
              <a:rPr lang="nl-NL" altLang="en-US" noProof="0" dirty="0" err="1" smtClean="0"/>
              <a:t>edit</a:t>
            </a:r>
            <a:r>
              <a:rPr lang="nl-NL" altLang="en-US" noProof="0" dirty="0" smtClean="0"/>
              <a:t> Master </a:t>
            </a:r>
            <a:r>
              <a:rPr lang="nl-NL" altLang="en-US" noProof="0" dirty="0" err="1" smtClean="0"/>
              <a:t>title</a:t>
            </a:r>
            <a:r>
              <a:rPr lang="nl-NL" altLang="en-US" noProof="0" dirty="0" smtClean="0"/>
              <a:t> </a:t>
            </a:r>
            <a:r>
              <a:rPr lang="nl-NL" altLang="en-US" noProof="0" dirty="0" err="1" smtClean="0"/>
              <a:t>style</a:t>
            </a:r>
            <a:endParaRPr lang="nl-NL" altLang="en-US" noProof="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035425"/>
            <a:ext cx="9140825" cy="1905000"/>
          </a:xfrm>
        </p:spPr>
        <p:txBody>
          <a:bodyPr rIns="267843"/>
          <a:lstStyle>
            <a:lvl1pPr marL="0" indent="0">
              <a:buFont typeface="Verdana" pitchFamily="34" charset="0"/>
              <a:buNone/>
              <a:defRPr sz="1900"/>
            </a:lvl1pPr>
          </a:lstStyle>
          <a:p>
            <a:pPr lvl="0"/>
            <a:r>
              <a:rPr lang="nl-NL" altLang="en-US" noProof="0" dirty="0" smtClean="0"/>
              <a:t>Click </a:t>
            </a:r>
            <a:r>
              <a:rPr lang="nl-NL" altLang="en-US" noProof="0" dirty="0" err="1" smtClean="0"/>
              <a:t>to</a:t>
            </a:r>
            <a:r>
              <a:rPr lang="nl-NL" altLang="en-US" noProof="0" dirty="0" smtClean="0"/>
              <a:t> </a:t>
            </a:r>
            <a:r>
              <a:rPr lang="nl-NL" altLang="en-US" noProof="0" dirty="0" err="1" smtClean="0"/>
              <a:t>edit</a:t>
            </a:r>
            <a:r>
              <a:rPr lang="nl-NL" altLang="en-US" noProof="0" dirty="0" smtClean="0"/>
              <a:t> Master </a:t>
            </a:r>
            <a:r>
              <a:rPr lang="nl-NL" altLang="en-US" noProof="0" dirty="0" err="1" smtClean="0"/>
              <a:t>subtitle</a:t>
            </a:r>
            <a:r>
              <a:rPr lang="nl-NL" altLang="en-US" noProof="0" dirty="0" smtClean="0"/>
              <a:t> </a:t>
            </a:r>
            <a:r>
              <a:rPr lang="nl-NL" altLang="en-US" noProof="0" dirty="0" err="1" smtClean="0"/>
              <a:t>style</a:t>
            </a:r>
            <a:endParaRPr lang="nl-NL" altLang="en-US" noProof="0" dirty="0" smtClean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17588"/>
            <a:ext cx="9140825" cy="2667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4106" name="shape_Transparantie"/>
          <p:cNvSpPr>
            <a:spLocks noChangeArrowheads="1"/>
          </p:cNvSpPr>
          <p:nvPr/>
        </p:nvSpPr>
        <p:spPr bwMode="auto">
          <a:xfrm>
            <a:off x="127000" y="0"/>
            <a:ext cx="254000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5882"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4105" name="shape_TransFollower"/>
          <p:cNvSpPr>
            <a:spLocks noChangeArrowheads="1"/>
          </p:cNvSpPr>
          <p:nvPr/>
        </p:nvSpPr>
        <p:spPr bwMode="auto">
          <a:xfrm>
            <a:off x="0" y="0"/>
            <a:ext cx="127000" cy="10175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pic>
        <p:nvPicPr>
          <p:cNvPr id="4109" name="LogoSlash_01" descr="SLASHTRAN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3"/>
            <a:ext cx="414338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LogoSlash_02" descr="SLASHTRAN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92113"/>
            <a:ext cx="415925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1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08B2D14-E445-49EF-94D7-4B7B8590A7B2}" type="slidenum">
              <a:rPr lang="nl-NL" altLang="en-US"/>
              <a:pPr/>
              <a:t>‹nr.›</a:t>
            </a:fld>
            <a:endParaRPr lang="nl-NL" altLang="en-US" dirty="0"/>
          </a:p>
        </p:txBody>
      </p:sp>
      <p:sp>
        <p:nvSpPr>
          <p:cNvPr id="4112" name="Text Box 16"/>
          <p:cNvSpPr txBox="1">
            <a:spLocks noChangeArrowheads="1"/>
          </p:cNvSpPr>
          <p:nvPr userDrawn="1"/>
        </p:nvSpPr>
        <p:spPr bwMode="auto">
          <a:xfrm>
            <a:off x="8204200" y="1079500"/>
            <a:ext cx="529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en-US" sz="900" dirty="0">
                <a:solidFill>
                  <a:schemeClr val="bg1"/>
                </a:solidFill>
                <a:latin typeface="Verdana" pitchFamily="34" charset="0"/>
              </a:rPr>
              <a:t>|</a:t>
            </a:r>
          </a:p>
        </p:txBody>
      </p:sp>
      <p:sp>
        <p:nvSpPr>
          <p:cNvPr id="4104" name="tbDate"/>
          <p:cNvSpPr txBox="1">
            <a:spLocks noChangeArrowheads="1"/>
          </p:cNvSpPr>
          <p:nvPr/>
        </p:nvSpPr>
        <p:spPr bwMode="auto">
          <a:xfrm>
            <a:off x="7056682" y="1079500"/>
            <a:ext cx="112370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nl-NL" altLang="en-US" sz="900" dirty="0" smtClean="0">
                <a:solidFill>
                  <a:schemeClr val="bg1"/>
                </a:solidFill>
                <a:latin typeface="Verdana" pitchFamily="34" charset="0"/>
              </a:rPr>
              <a:t>Datum 10-01-2017</a:t>
            </a:r>
            <a:endParaRPr lang="nl-NL" altLang="en-US" sz="9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" name="RUGlogoTop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05232"/>
            <a:ext cx="2816808" cy="660400"/>
          </a:xfrm>
          <a:prstGeom prst="rect">
            <a:avLst/>
          </a:prstGeom>
        </p:spPr>
      </p:pic>
      <p:sp>
        <p:nvSpPr>
          <p:cNvPr id="4107" name="tb_Faculty"/>
          <p:cNvSpPr txBox="1">
            <a:spLocks noChangeArrowheads="1"/>
          </p:cNvSpPr>
          <p:nvPr/>
        </p:nvSpPr>
        <p:spPr bwMode="auto">
          <a:xfrm>
            <a:off x="3687763" y="338138"/>
            <a:ext cx="147796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altLang="en-US" sz="1000" dirty="0" smtClean="0">
                <a:solidFill>
                  <a:srgbClr val="CC0000"/>
                </a:solidFill>
                <a:latin typeface="Georgia" pitchFamily="18" charset="0"/>
              </a:rPr>
              <a:t>bureau van de universiteit</a:t>
            </a:r>
            <a:endParaRPr lang="nl-NL" altLang="en-US" sz="1000" dirty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4108" name="tb_Department"/>
          <p:cNvSpPr txBox="1">
            <a:spLocks noChangeAspect="1" noChangeArrowheads="1"/>
          </p:cNvSpPr>
          <p:nvPr/>
        </p:nvSpPr>
        <p:spPr bwMode="auto">
          <a:xfrm>
            <a:off x="5811838" y="341313"/>
            <a:ext cx="21445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altLang="en-US" sz="1000" dirty="0" smtClean="0">
                <a:solidFill>
                  <a:srgbClr val="CC0000"/>
                </a:solidFill>
                <a:latin typeface="Georgia" pitchFamily="18" charset="0"/>
              </a:rPr>
              <a:t>Student</a:t>
            </a:r>
            <a:r>
              <a:rPr lang="nl-NL" altLang="en-US" sz="1000" baseline="0" dirty="0" smtClean="0">
                <a:solidFill>
                  <a:srgbClr val="CC0000"/>
                </a:solidFill>
                <a:latin typeface="Georgia" pitchFamily="18" charset="0"/>
              </a:rPr>
              <a:t> Support &amp; </a:t>
            </a:r>
            <a:r>
              <a:rPr lang="nl-NL" altLang="en-US" sz="1000" baseline="0" dirty="0" err="1" smtClean="0">
                <a:solidFill>
                  <a:srgbClr val="CC0000"/>
                </a:solidFill>
                <a:latin typeface="Georgia" pitchFamily="18" charset="0"/>
              </a:rPr>
              <a:t>C</a:t>
            </a:r>
            <a:r>
              <a:rPr lang="nl-NL" altLang="en-US" sz="1000" dirty="0" err="1" smtClean="0">
                <a:solidFill>
                  <a:srgbClr val="CC0000"/>
                </a:solidFill>
                <a:latin typeface="Georgia" pitchFamily="18" charset="0"/>
              </a:rPr>
              <a:t>areer</a:t>
            </a:r>
            <a:r>
              <a:rPr lang="nl-NL" altLang="en-US" sz="1000" baseline="0" dirty="0" smtClean="0">
                <a:solidFill>
                  <a:srgbClr val="CC0000"/>
                </a:solidFill>
                <a:latin typeface="Georgia" pitchFamily="18" charset="0"/>
              </a:rPr>
              <a:t> Services</a:t>
            </a:r>
            <a:endParaRPr lang="nl-NL" altLang="en-US" sz="1000" dirty="0">
              <a:solidFill>
                <a:srgbClr val="CC0000"/>
              </a:solidFill>
              <a:latin typeface="Georg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37E4FD-11B1-4C66-A247-E3E59F1D1132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63052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5BFF99-A370-4951-A834-F5FD9A73E093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03725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1341438"/>
            <a:ext cx="2284412" cy="520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341438"/>
            <a:ext cx="6704013" cy="520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5D0543-CE5F-47AA-ACC1-8F9E7A6C8470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547143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E94E-C456-4A07-B8AB-D776EFBAD358}" type="datetimeFigureOut">
              <a:rPr lang="nl-NL" smtClean="0"/>
              <a:t>25-01-17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9E6B-F057-43F9-A148-ABCEA5F84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8466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E94E-C456-4A07-B8AB-D776EFBAD358}" type="datetimeFigureOut">
              <a:rPr lang="nl-NL" smtClean="0"/>
              <a:t>25-01-17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9E6B-F057-43F9-A148-ABCEA5F84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0495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E94E-C456-4A07-B8AB-D776EFBAD358}" type="datetimeFigureOut">
              <a:rPr lang="nl-NL" smtClean="0"/>
              <a:t>25-01-17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9E6B-F057-43F9-A148-ABCEA5F84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382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E94E-C456-4A07-B8AB-D776EFBAD358}" type="datetimeFigureOut">
              <a:rPr lang="nl-NL" smtClean="0"/>
              <a:t>25-01-17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9E6B-F057-43F9-A148-ABCEA5F84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7624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E94E-C456-4A07-B8AB-D776EFBAD358}" type="datetimeFigureOut">
              <a:rPr lang="nl-NL" smtClean="0"/>
              <a:t>25-01-17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9E6B-F057-43F9-A148-ABCEA5F84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4647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E94E-C456-4A07-B8AB-D776EFBAD358}" type="datetimeFigureOut">
              <a:rPr lang="nl-NL" smtClean="0"/>
              <a:t>25-01-17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9E6B-F057-43F9-A148-ABCEA5F84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7229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E94E-C456-4A07-B8AB-D776EFBAD358}" type="datetimeFigureOut">
              <a:rPr lang="nl-NL" smtClean="0"/>
              <a:t>25-01-17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9E6B-F057-43F9-A148-ABCEA5F84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745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F36B83-8218-4936-A507-C424E75CEA21}" type="slidenum">
              <a:rPr lang="nl-NL" altLang="en-US"/>
              <a:pPr/>
              <a:t>‹nr.›</a:t>
            </a:fld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1471639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E94E-C456-4A07-B8AB-D776EFBAD358}" type="datetimeFigureOut">
              <a:rPr lang="nl-NL" smtClean="0"/>
              <a:t>25-01-17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9E6B-F057-43F9-A148-ABCEA5F84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744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E94E-C456-4A07-B8AB-D776EFBAD358}" type="datetimeFigureOut">
              <a:rPr lang="nl-NL" smtClean="0"/>
              <a:t>25-01-17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9E6B-F057-43F9-A148-ABCEA5F84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5379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E94E-C456-4A07-B8AB-D776EFBAD358}" type="datetimeFigureOut">
              <a:rPr lang="nl-NL" smtClean="0"/>
              <a:t>25-01-17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9E6B-F057-43F9-A148-ABCEA5F84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2112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E94E-C456-4A07-B8AB-D776EFBAD358}" type="datetimeFigureOut">
              <a:rPr lang="nl-NL" smtClean="0"/>
              <a:t>25-01-17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9E6B-F057-43F9-A148-ABCEA5F84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7010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b_Break"/>
          <p:cNvSpPr>
            <a:spLocks noGrp="1" noChangeArrowheads="1"/>
          </p:cNvSpPr>
          <p:nvPr>
            <p:ph type="ctrTitle"/>
          </p:nvPr>
        </p:nvSpPr>
        <p:spPr>
          <a:xfrm>
            <a:off x="0" y="1284288"/>
            <a:ext cx="9140825" cy="2476500"/>
          </a:xfrm>
          <a:solidFill>
            <a:srgbClr val="505050"/>
          </a:solidFill>
        </p:spPr>
        <p:txBody>
          <a:bodyPr lIns="982091" tIns="216000" rIns="267843" bIns="45717"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endParaRPr lang="nl-NL" altLang="en-US" noProof="0" dirty="0" smtClean="0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1017588"/>
            <a:ext cx="9140825" cy="2667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6155" name="Rectangle 11" hidden="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73100" y="5707063"/>
            <a:ext cx="7108825" cy="384175"/>
          </a:xfrm>
        </p:spPr>
        <p:txBody>
          <a:bodyPr lIns="64282" tIns="32141" rIns="64282" bIns="32141"/>
          <a:lstStyle>
            <a:lvl1pPr marL="0" indent="0" algn="ctr">
              <a:buFont typeface="Verdana" pitchFamily="34" charset="0"/>
              <a:buNone/>
              <a:defRPr/>
            </a:lvl1pPr>
          </a:lstStyle>
          <a:p>
            <a:pPr lvl="0"/>
            <a:r>
              <a:rPr lang="nl-NL" altLang="en-US" noProof="0" dirty="0" smtClean="0"/>
              <a:t>Click </a:t>
            </a:r>
            <a:r>
              <a:rPr lang="nl-NL" altLang="en-US" noProof="0" dirty="0" err="1" smtClean="0"/>
              <a:t>to</a:t>
            </a:r>
            <a:r>
              <a:rPr lang="nl-NL" altLang="en-US" noProof="0" dirty="0" smtClean="0"/>
              <a:t> </a:t>
            </a:r>
            <a:r>
              <a:rPr lang="nl-NL" altLang="en-US" noProof="0" dirty="0" err="1" smtClean="0"/>
              <a:t>edit</a:t>
            </a:r>
            <a:r>
              <a:rPr lang="nl-NL" altLang="en-US" noProof="0" dirty="0" smtClean="0"/>
              <a:t> Master </a:t>
            </a:r>
            <a:r>
              <a:rPr lang="nl-NL" altLang="en-US" noProof="0" dirty="0" err="1" smtClean="0"/>
              <a:t>subtitle</a:t>
            </a:r>
            <a:r>
              <a:rPr lang="nl-NL" altLang="en-US" noProof="0" dirty="0" smtClean="0"/>
              <a:t> </a:t>
            </a:r>
            <a:r>
              <a:rPr lang="nl-NL" altLang="en-US" noProof="0" dirty="0" err="1" smtClean="0"/>
              <a:t>style</a:t>
            </a:r>
            <a:endParaRPr lang="nl-NL" altLang="en-US" noProof="0" dirty="0" smtClean="0"/>
          </a:p>
        </p:txBody>
      </p:sp>
      <p:pic>
        <p:nvPicPr>
          <p:cNvPr id="6157" name="LogoSlash_01" descr="SLASHTRAN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3"/>
            <a:ext cx="414338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LogoSlash_02" descr="SLASHTRAN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92113"/>
            <a:ext cx="415925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1" name="Rectangle 1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3D7C920-AA4E-4B4A-8FC6-0FD16A5AF098}" type="slidenum">
              <a:rPr lang="nl-NL" altLang="en-US"/>
              <a:pPr/>
              <a:t>‹nr.›</a:t>
            </a:fld>
            <a:endParaRPr lang="nl-NL" altLang="en-US" dirty="0"/>
          </a:p>
        </p:txBody>
      </p:sp>
      <p:sp>
        <p:nvSpPr>
          <p:cNvPr id="6162" name="Text Box 18"/>
          <p:cNvSpPr txBox="1">
            <a:spLocks noChangeArrowheads="1"/>
          </p:cNvSpPr>
          <p:nvPr userDrawn="1"/>
        </p:nvSpPr>
        <p:spPr bwMode="auto">
          <a:xfrm>
            <a:off x="8204200" y="1079500"/>
            <a:ext cx="529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en-US" sz="900" dirty="0">
                <a:solidFill>
                  <a:schemeClr val="bg1"/>
                </a:solidFill>
                <a:latin typeface="Verdana" pitchFamily="34" charset="0"/>
              </a:rPr>
              <a:t>|</a:t>
            </a:r>
          </a:p>
        </p:txBody>
      </p:sp>
      <p:sp>
        <p:nvSpPr>
          <p:cNvPr id="6152" name="tbDate"/>
          <p:cNvSpPr txBox="1">
            <a:spLocks noChangeArrowheads="1"/>
          </p:cNvSpPr>
          <p:nvPr userDrawn="1"/>
        </p:nvSpPr>
        <p:spPr bwMode="auto">
          <a:xfrm>
            <a:off x="7056682" y="1079500"/>
            <a:ext cx="112370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nl-NL" altLang="en-US" sz="900" dirty="0" smtClean="0">
                <a:solidFill>
                  <a:schemeClr val="bg1"/>
                </a:solidFill>
                <a:latin typeface="Verdana" pitchFamily="34" charset="0"/>
              </a:rPr>
              <a:t>Datum 03-10-2013</a:t>
            </a:r>
            <a:endParaRPr lang="nl-NL" altLang="en-US" sz="9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" name="RUGlogoTop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05232"/>
            <a:ext cx="2816808" cy="660400"/>
          </a:xfrm>
          <a:prstGeom prst="rect">
            <a:avLst/>
          </a:prstGeom>
        </p:spPr>
      </p:pic>
      <p:sp>
        <p:nvSpPr>
          <p:cNvPr id="6153" name="tb_Faculty"/>
          <p:cNvSpPr txBox="1">
            <a:spLocks noChangeArrowheads="1"/>
          </p:cNvSpPr>
          <p:nvPr/>
        </p:nvSpPr>
        <p:spPr bwMode="auto">
          <a:xfrm>
            <a:off x="3687763" y="338138"/>
            <a:ext cx="147796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altLang="en-US" sz="1000" dirty="0" smtClean="0">
                <a:solidFill>
                  <a:srgbClr val="CC0000"/>
                </a:solidFill>
                <a:latin typeface="Georgia" pitchFamily="18" charset="0"/>
              </a:rPr>
              <a:t>bureau van de universiteit</a:t>
            </a:r>
            <a:endParaRPr lang="nl-NL" altLang="en-US" sz="1000" dirty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6154" name="tb_Department"/>
          <p:cNvSpPr txBox="1">
            <a:spLocks noChangeArrowheads="1"/>
          </p:cNvSpPr>
          <p:nvPr/>
        </p:nvSpPr>
        <p:spPr bwMode="auto">
          <a:xfrm>
            <a:off x="5811838" y="341313"/>
            <a:ext cx="18002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altLang="en-US" sz="1000" dirty="0" smtClean="0">
                <a:solidFill>
                  <a:srgbClr val="CC0000"/>
                </a:solidFill>
                <a:latin typeface="Georgia" pitchFamily="18" charset="0"/>
              </a:rPr>
              <a:t>next </a:t>
            </a:r>
            <a:r>
              <a:rPr lang="nl-NL" altLang="en-US" sz="1000" dirty="0" err="1" smtClean="0">
                <a:solidFill>
                  <a:srgbClr val="CC0000"/>
                </a:solidFill>
                <a:latin typeface="Georgia" pitchFamily="18" charset="0"/>
              </a:rPr>
              <a:t>careers</a:t>
            </a:r>
            <a:r>
              <a:rPr lang="nl-NL" altLang="en-US" sz="1000" dirty="0" smtClean="0">
                <a:solidFill>
                  <a:srgbClr val="CC0000"/>
                </a:solidFill>
                <a:latin typeface="Georgia" pitchFamily="18" charset="0"/>
              </a:rPr>
              <a:t> </a:t>
            </a:r>
            <a:r>
              <a:rPr lang="nl-NL" altLang="en-US" sz="1000" dirty="0" err="1" smtClean="0">
                <a:solidFill>
                  <a:srgbClr val="CC0000"/>
                </a:solidFill>
                <a:latin typeface="Georgia" pitchFamily="18" charset="0"/>
              </a:rPr>
              <a:t>advice</a:t>
            </a:r>
            <a:endParaRPr lang="nl-NL" altLang="en-US" sz="1000" dirty="0">
              <a:solidFill>
                <a:srgbClr val="CC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38436A-12F0-4B3B-8AD8-EA5BE5688C64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52932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2AD91B-6512-4626-B777-33C63D083F9C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21783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30438"/>
            <a:ext cx="449421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230438"/>
            <a:ext cx="449421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A22A77-CDFA-4383-B5DF-4F40362215E8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701519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866E2D-698D-45EE-A6AC-CA3A6188ACC5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4756579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A0D97E-0ED3-4410-A103-DF776B99B221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09568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F607B-5254-463F-8256-FC0424EEC9DB}" type="slidenum">
              <a:rPr lang="nl-NL" altLang="en-US" smtClean="0"/>
              <a:pPr/>
              <a:t>‹nr.›</a:t>
            </a:fld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37684258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423F3D-FDC6-4FE6-AA12-74DF490438B5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4907436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558B03-E547-4C8F-B5CF-CC61D0ED08BF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6431914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935150-A77D-467F-8BB2-19BB8DCC9ED7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7019472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F1F046-E542-4193-B382-0D819C232344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7701923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1341438"/>
            <a:ext cx="2284412" cy="520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341438"/>
            <a:ext cx="6704013" cy="520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027A0F-0068-4BCC-AE57-179FC0614F01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5039899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b_End"/>
          <p:cNvSpPr>
            <a:spLocks noGrp="1" noChangeArrowheads="1"/>
          </p:cNvSpPr>
          <p:nvPr>
            <p:ph type="ctrTitle"/>
          </p:nvPr>
        </p:nvSpPr>
        <p:spPr>
          <a:xfrm>
            <a:off x="0" y="1284288"/>
            <a:ext cx="9140825" cy="2476500"/>
          </a:xfrm>
          <a:solidFill>
            <a:srgbClr val="505050"/>
          </a:solidFill>
        </p:spPr>
        <p:txBody>
          <a:bodyPr lIns="982091" tIns="216000" rIns="267843" bIns="45717"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endParaRPr lang="nl-NL" altLang="en-US" noProof="0" dirty="0" smtClean="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1016000"/>
            <a:ext cx="9140825" cy="2667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8203" name="Rectangle 11" hidden="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81125" y="4340225"/>
            <a:ext cx="6400800" cy="1751013"/>
          </a:xfrm>
        </p:spPr>
        <p:txBody>
          <a:bodyPr lIns="64282" tIns="32141" rIns="64282" bIns="32141"/>
          <a:lstStyle>
            <a:lvl1pPr marL="0" indent="0" algn="ctr">
              <a:buFont typeface="Verdana" pitchFamily="34" charset="0"/>
              <a:buNone/>
              <a:defRPr/>
            </a:lvl1pPr>
          </a:lstStyle>
          <a:p>
            <a:pPr lvl="0"/>
            <a:r>
              <a:rPr lang="nl-NL" altLang="en-US" noProof="0" dirty="0" smtClean="0"/>
              <a:t>Click </a:t>
            </a:r>
            <a:r>
              <a:rPr lang="nl-NL" altLang="en-US" noProof="0" dirty="0" err="1" smtClean="0"/>
              <a:t>to</a:t>
            </a:r>
            <a:r>
              <a:rPr lang="nl-NL" altLang="en-US" noProof="0" dirty="0" smtClean="0"/>
              <a:t> </a:t>
            </a:r>
            <a:r>
              <a:rPr lang="nl-NL" altLang="en-US" noProof="0" dirty="0" err="1" smtClean="0"/>
              <a:t>edit</a:t>
            </a:r>
            <a:r>
              <a:rPr lang="nl-NL" altLang="en-US" noProof="0" dirty="0" smtClean="0"/>
              <a:t> Master </a:t>
            </a:r>
            <a:r>
              <a:rPr lang="nl-NL" altLang="en-US" noProof="0" dirty="0" err="1" smtClean="0"/>
              <a:t>subtitle</a:t>
            </a:r>
            <a:r>
              <a:rPr lang="nl-NL" altLang="en-US" noProof="0" dirty="0" smtClean="0"/>
              <a:t> </a:t>
            </a:r>
            <a:r>
              <a:rPr lang="nl-NL" altLang="en-US" noProof="0" dirty="0" err="1" smtClean="0"/>
              <a:t>style</a:t>
            </a:r>
            <a:endParaRPr lang="nl-NL" altLang="en-US" noProof="0" dirty="0" smtClean="0"/>
          </a:p>
        </p:txBody>
      </p:sp>
      <p:sp>
        <p:nvSpPr>
          <p:cNvPr id="8205" name="Text Box 13" hidden="1"/>
          <p:cNvSpPr txBox="1">
            <a:spLocks noChangeArrowheads="1"/>
          </p:cNvSpPr>
          <p:nvPr userDrawn="1"/>
        </p:nvSpPr>
        <p:spPr bwMode="auto">
          <a:xfrm>
            <a:off x="5940425" y="6381750"/>
            <a:ext cx="2197100" cy="341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82" tIns="32141" rIns="64282" bIns="3214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nl-NL" altLang="en-US" dirty="0"/>
          </a:p>
        </p:txBody>
      </p:sp>
      <p:pic>
        <p:nvPicPr>
          <p:cNvPr id="8207" name="LogoSlash_01" descr="SLASHTRAN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3"/>
            <a:ext cx="414338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LogoSlash_02" descr="SLASHTRAN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92113"/>
            <a:ext cx="415925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1" name="Rectangle 1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D09966B-5BBD-4218-A576-AB2A3042477B}" type="slidenum">
              <a:rPr lang="nl-NL" altLang="en-US"/>
              <a:pPr/>
              <a:t>‹nr.›</a:t>
            </a:fld>
            <a:endParaRPr lang="nl-NL" altLang="en-US" dirty="0"/>
          </a:p>
        </p:txBody>
      </p:sp>
      <p:sp>
        <p:nvSpPr>
          <p:cNvPr id="8212" name="Text Box 20"/>
          <p:cNvSpPr txBox="1">
            <a:spLocks noChangeArrowheads="1"/>
          </p:cNvSpPr>
          <p:nvPr userDrawn="1"/>
        </p:nvSpPr>
        <p:spPr bwMode="auto">
          <a:xfrm>
            <a:off x="8204200" y="1079500"/>
            <a:ext cx="529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en-US" sz="900" dirty="0">
                <a:solidFill>
                  <a:schemeClr val="bg1"/>
                </a:solidFill>
                <a:latin typeface="Verdana" pitchFamily="34" charset="0"/>
              </a:rPr>
              <a:t>|</a:t>
            </a:r>
          </a:p>
        </p:txBody>
      </p:sp>
      <p:sp>
        <p:nvSpPr>
          <p:cNvPr id="8200" name="tbDate"/>
          <p:cNvSpPr txBox="1">
            <a:spLocks noChangeArrowheads="1"/>
          </p:cNvSpPr>
          <p:nvPr/>
        </p:nvSpPr>
        <p:spPr bwMode="auto">
          <a:xfrm>
            <a:off x="7056682" y="1079500"/>
            <a:ext cx="112370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nl-NL" altLang="en-US" sz="900" dirty="0" smtClean="0">
                <a:solidFill>
                  <a:schemeClr val="bg1"/>
                </a:solidFill>
                <a:latin typeface="Verdana" pitchFamily="34" charset="0"/>
              </a:rPr>
              <a:t>Datum 03-10-2013</a:t>
            </a:r>
            <a:endParaRPr lang="nl-NL" altLang="en-US" sz="9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" name="RUGlogoTop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05232"/>
            <a:ext cx="2816808" cy="660400"/>
          </a:xfrm>
          <a:prstGeom prst="rect">
            <a:avLst/>
          </a:prstGeom>
        </p:spPr>
      </p:pic>
      <p:sp>
        <p:nvSpPr>
          <p:cNvPr id="8201" name="tb_Faculty"/>
          <p:cNvSpPr txBox="1">
            <a:spLocks noChangeArrowheads="1"/>
          </p:cNvSpPr>
          <p:nvPr/>
        </p:nvSpPr>
        <p:spPr bwMode="auto">
          <a:xfrm>
            <a:off x="3687763" y="338138"/>
            <a:ext cx="147796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altLang="en-US" sz="1000" dirty="0" smtClean="0">
                <a:solidFill>
                  <a:srgbClr val="CC0000"/>
                </a:solidFill>
                <a:latin typeface="Georgia" pitchFamily="18" charset="0"/>
              </a:rPr>
              <a:t>bureau van de universiteit</a:t>
            </a:r>
            <a:endParaRPr lang="nl-NL" altLang="en-US" sz="1000" dirty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8202" name="tb_Department"/>
          <p:cNvSpPr txBox="1">
            <a:spLocks noChangeAspect="1" noChangeArrowheads="1"/>
          </p:cNvSpPr>
          <p:nvPr/>
        </p:nvSpPr>
        <p:spPr bwMode="auto">
          <a:xfrm>
            <a:off x="5811838" y="341313"/>
            <a:ext cx="18002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altLang="en-US" sz="1000" dirty="0" smtClean="0">
                <a:solidFill>
                  <a:srgbClr val="CC0000"/>
                </a:solidFill>
                <a:latin typeface="Georgia" pitchFamily="18" charset="0"/>
              </a:rPr>
              <a:t>next </a:t>
            </a:r>
            <a:r>
              <a:rPr lang="nl-NL" altLang="en-US" sz="1000" dirty="0" err="1" smtClean="0">
                <a:solidFill>
                  <a:srgbClr val="CC0000"/>
                </a:solidFill>
                <a:latin typeface="Georgia" pitchFamily="18" charset="0"/>
              </a:rPr>
              <a:t>careers</a:t>
            </a:r>
            <a:r>
              <a:rPr lang="nl-NL" altLang="en-US" sz="1000" dirty="0" smtClean="0">
                <a:solidFill>
                  <a:srgbClr val="CC0000"/>
                </a:solidFill>
                <a:latin typeface="Georgia" pitchFamily="18" charset="0"/>
              </a:rPr>
              <a:t> </a:t>
            </a:r>
            <a:r>
              <a:rPr lang="nl-NL" altLang="en-US" sz="1000" dirty="0" err="1" smtClean="0">
                <a:solidFill>
                  <a:srgbClr val="CC0000"/>
                </a:solidFill>
                <a:latin typeface="Georgia" pitchFamily="18" charset="0"/>
              </a:rPr>
              <a:t>advice</a:t>
            </a:r>
            <a:endParaRPr lang="nl-NL" altLang="en-US" sz="1000" dirty="0">
              <a:solidFill>
                <a:srgbClr val="CC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5FB6B9-CDCB-483B-83EC-1604E9ADF7D7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6001480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8D2534-1279-4075-8FE3-D3CB36B9EE30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1023453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30438"/>
            <a:ext cx="449421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230438"/>
            <a:ext cx="449421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0DC43D-3C7B-45F5-AC1D-60B84AEA1F13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5678707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C7834C-2FE3-41E4-831D-BF159020B1CB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8744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449DA3-79F8-4CB5-87E8-0FA6AC721DD6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4905808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5CC389-C4FD-42B2-83B9-50861AE9CD78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2326050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541F6D-7FC1-41D2-A02A-1A435B79EA3F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9770583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5DED1C-0E70-489C-90FB-3C6B916D8F80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7993443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77E450-8FC5-4BD7-9654-ED6A0F19601A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9700133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4C70CA-826F-4917-A6C9-323FD7460350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0454813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1341438"/>
            <a:ext cx="2284412" cy="520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341438"/>
            <a:ext cx="6704013" cy="520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9DFB6F-5839-45A9-AC3F-C9102CA09D1A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2161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30438"/>
            <a:ext cx="449421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230438"/>
            <a:ext cx="449421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F56100-D217-4AD6-99D2-77EBAEC8748D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01511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95AAA5-83EE-4250-BE0B-595507170999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13302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2A7E48-387B-4A5E-BACE-F7FF195EF468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97476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372E89-71B0-49F6-95E4-F38EF102ED77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41172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880E31-BB5B-41CD-8C4D-78D4457EBA02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9759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230438"/>
            <a:ext cx="91408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091" tIns="45717" rIns="270000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dirty="0" smtClean="0"/>
              <a:t>Click </a:t>
            </a:r>
            <a:r>
              <a:rPr lang="nl-NL" altLang="en-US" dirty="0" err="1" smtClean="0"/>
              <a:t>to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edit</a:t>
            </a:r>
            <a:r>
              <a:rPr lang="nl-NL" altLang="en-US" dirty="0" smtClean="0"/>
              <a:t> Master </a:t>
            </a:r>
            <a:r>
              <a:rPr lang="nl-NL" altLang="en-US" dirty="0" err="1" smtClean="0"/>
              <a:t>text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styles</a:t>
            </a:r>
            <a:endParaRPr lang="nl-NL" altLang="en-US" dirty="0" smtClean="0"/>
          </a:p>
          <a:p>
            <a:pPr lvl="1"/>
            <a:r>
              <a:rPr lang="nl-NL" altLang="en-US" dirty="0" smtClean="0"/>
              <a:t>Second level</a:t>
            </a:r>
          </a:p>
          <a:p>
            <a:pPr lvl="2"/>
            <a:r>
              <a:rPr lang="nl-NL" altLang="en-US" dirty="0" err="1" smtClean="0"/>
              <a:t>Third</a:t>
            </a:r>
            <a:r>
              <a:rPr lang="nl-NL" altLang="en-US" dirty="0" smtClean="0"/>
              <a:t> level</a:t>
            </a:r>
          </a:p>
          <a:p>
            <a:pPr lvl="3"/>
            <a:r>
              <a:rPr lang="nl-NL" altLang="en-US" dirty="0" err="1" smtClean="0"/>
              <a:t>Fourth</a:t>
            </a:r>
            <a:r>
              <a:rPr lang="nl-NL" altLang="en-US" dirty="0" smtClean="0"/>
              <a:t> level</a:t>
            </a:r>
          </a:p>
          <a:p>
            <a:pPr lvl="4"/>
            <a:r>
              <a:rPr lang="nl-NL" altLang="en-US" dirty="0" err="1" smtClean="0"/>
              <a:t>Fifth</a:t>
            </a:r>
            <a:r>
              <a:rPr lang="nl-NL" altLang="en-US" dirty="0" smtClean="0"/>
              <a:t>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017588"/>
            <a:ext cx="9140825" cy="2667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1341438"/>
            <a:ext cx="91408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800" tIns="46800" rIns="27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dirty="0" smtClean="0"/>
              <a:t>Click </a:t>
            </a:r>
            <a:r>
              <a:rPr lang="nl-NL" altLang="en-US" dirty="0" err="1" smtClean="0"/>
              <a:t>to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edit</a:t>
            </a:r>
            <a:r>
              <a:rPr lang="nl-NL" altLang="en-US" dirty="0" smtClean="0"/>
              <a:t> Master </a:t>
            </a:r>
            <a:r>
              <a:rPr lang="nl-NL" altLang="en-US" dirty="0" err="1" smtClean="0"/>
              <a:t>title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style</a:t>
            </a:r>
            <a:endParaRPr lang="nl-NL" altLang="en-US" dirty="0" smtClean="0"/>
          </a:p>
        </p:txBody>
      </p:sp>
      <p:sp>
        <p:nvSpPr>
          <p:cNvPr id="1042" name="shape_Transparantie"/>
          <p:cNvSpPr>
            <a:spLocks noChangeArrowheads="1"/>
          </p:cNvSpPr>
          <p:nvPr/>
        </p:nvSpPr>
        <p:spPr bwMode="auto">
          <a:xfrm>
            <a:off x="127000" y="0"/>
            <a:ext cx="254000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5882"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1043" name="shape_TransFollower"/>
          <p:cNvSpPr>
            <a:spLocks noChangeArrowheads="1"/>
          </p:cNvSpPr>
          <p:nvPr/>
        </p:nvSpPr>
        <p:spPr bwMode="auto">
          <a:xfrm>
            <a:off x="0" y="0"/>
            <a:ext cx="127000" cy="10175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pic>
        <p:nvPicPr>
          <p:cNvPr id="1040" name="LogoSlash_01" descr="SLASHTRAN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3"/>
            <a:ext cx="414338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LogoSlash_02" descr="SLASHTRAN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92113"/>
            <a:ext cx="415925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2150" y="1079500"/>
            <a:ext cx="20037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1EFF607B-5254-463F-8256-FC0424EEC9DB}" type="slidenum">
              <a:rPr lang="nl-NL" altLang="en-US"/>
              <a:pPr/>
              <a:t>‹nr.›</a:t>
            </a:fld>
            <a:endParaRPr lang="nl-NL" altLang="en-US" dirty="0"/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8204200" y="1079500"/>
            <a:ext cx="529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en-US" sz="900" dirty="0">
                <a:solidFill>
                  <a:schemeClr val="bg1"/>
                </a:solidFill>
                <a:latin typeface="Verdana" pitchFamily="34" charset="0"/>
              </a:rPr>
              <a:t>|</a:t>
            </a:r>
          </a:p>
        </p:txBody>
      </p:sp>
      <p:sp>
        <p:nvSpPr>
          <p:cNvPr id="1032" name="tbDate"/>
          <p:cNvSpPr txBox="1">
            <a:spLocks noChangeArrowheads="1"/>
          </p:cNvSpPr>
          <p:nvPr/>
        </p:nvSpPr>
        <p:spPr bwMode="auto">
          <a:xfrm>
            <a:off x="7056682" y="1079500"/>
            <a:ext cx="112370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nl-NL" altLang="en-US" sz="900" dirty="0" smtClean="0">
                <a:solidFill>
                  <a:schemeClr val="bg1"/>
                </a:solidFill>
                <a:latin typeface="Verdana" pitchFamily="34" charset="0"/>
              </a:rPr>
              <a:t>Datum 03-10-2013</a:t>
            </a:r>
            <a:endParaRPr lang="nl-NL" altLang="en-US" sz="9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" name="RUGlogoTop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05232"/>
            <a:ext cx="2816808" cy="660400"/>
          </a:xfrm>
          <a:prstGeom prst="rect">
            <a:avLst/>
          </a:prstGeom>
        </p:spPr>
      </p:pic>
      <p:sp>
        <p:nvSpPr>
          <p:cNvPr id="1034" name="tb_Faculty"/>
          <p:cNvSpPr txBox="1">
            <a:spLocks noChangeArrowheads="1"/>
          </p:cNvSpPr>
          <p:nvPr/>
        </p:nvSpPr>
        <p:spPr bwMode="auto">
          <a:xfrm>
            <a:off x="3687763" y="339725"/>
            <a:ext cx="147796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altLang="en-US" sz="1000" dirty="0" smtClean="0">
                <a:solidFill>
                  <a:srgbClr val="CC0000"/>
                </a:solidFill>
                <a:latin typeface="Georgia" pitchFamily="18" charset="0"/>
              </a:rPr>
              <a:t>bureau van de universiteit</a:t>
            </a:r>
            <a:endParaRPr lang="nl-NL" altLang="en-US" sz="1000" dirty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1035" name="tb_Department"/>
          <p:cNvSpPr txBox="1">
            <a:spLocks noChangeArrowheads="1"/>
          </p:cNvSpPr>
          <p:nvPr/>
        </p:nvSpPr>
        <p:spPr bwMode="auto">
          <a:xfrm>
            <a:off x="5811838" y="341313"/>
            <a:ext cx="1800225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altLang="en-US" sz="1000" dirty="0" smtClean="0">
                <a:solidFill>
                  <a:srgbClr val="CC0000"/>
                </a:solidFill>
                <a:latin typeface="Georgia" pitchFamily="18" charset="0"/>
              </a:rPr>
              <a:t>next </a:t>
            </a:r>
            <a:r>
              <a:rPr lang="nl-NL" altLang="en-US" sz="1000" dirty="0" err="1" smtClean="0">
                <a:solidFill>
                  <a:srgbClr val="CC0000"/>
                </a:solidFill>
                <a:latin typeface="Georgia" pitchFamily="18" charset="0"/>
              </a:rPr>
              <a:t>careers</a:t>
            </a:r>
            <a:r>
              <a:rPr lang="nl-NL" altLang="en-US" sz="1000" dirty="0" smtClean="0">
                <a:solidFill>
                  <a:srgbClr val="CC0000"/>
                </a:solidFill>
                <a:latin typeface="Georgia" pitchFamily="18" charset="0"/>
              </a:rPr>
              <a:t> </a:t>
            </a:r>
            <a:r>
              <a:rPr lang="nl-NL" altLang="en-US" sz="1000" dirty="0" err="1" smtClean="0">
                <a:solidFill>
                  <a:srgbClr val="CC0000"/>
                </a:solidFill>
                <a:latin typeface="Georgia" pitchFamily="18" charset="0"/>
              </a:rPr>
              <a:t>advice</a:t>
            </a:r>
            <a:endParaRPr lang="nl-NL" altLang="en-US" sz="1000" dirty="0">
              <a:solidFill>
                <a:srgbClr val="CC0000"/>
              </a:solidFill>
              <a:latin typeface="Georgi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8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9pPr>
    </p:titleStyle>
    <p:bodyStyle>
      <a:lvl1pPr marL="249238" indent="-249238" algn="l" rtl="0" fontAlgn="base">
        <a:spcBef>
          <a:spcPct val="20000"/>
        </a:spcBef>
        <a:spcAft>
          <a:spcPct val="0"/>
        </a:spcAft>
        <a:buFont typeface="Verdana" pitchFamily="34" charset="0"/>
        <a:buChar char="›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50825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500">
          <a:solidFill>
            <a:schemeClr val="tx1"/>
          </a:solidFill>
          <a:latin typeface="+mn-lt"/>
          <a:cs typeface="+mn-cs"/>
        </a:defRPr>
      </a:lvl2pPr>
      <a:lvl3pPr marL="744538" indent="-242888" algn="l" rtl="0" fontAlgn="base">
        <a:spcBef>
          <a:spcPct val="20000"/>
        </a:spcBef>
        <a:spcAft>
          <a:spcPct val="0"/>
        </a:spcAft>
        <a:buSzPct val="85000"/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3pPr>
      <a:lvl4pPr marL="1009650" indent="-26352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4pPr>
      <a:lvl5pPr marL="12604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5pPr>
      <a:lvl6pPr marL="17176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6pPr>
      <a:lvl7pPr marL="21748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7pPr>
      <a:lvl8pPr marL="26320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8pPr>
      <a:lvl9pPr marL="30892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E94E-C456-4A07-B8AB-D776EFBAD358}" type="datetimeFigureOut">
              <a:rPr lang="nl-NL" smtClean="0"/>
              <a:t>25-01-17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D9E6B-F057-43F9-A148-ABCEA5F84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826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230438"/>
            <a:ext cx="91408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091" tIns="45717" rIns="26784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dirty="0" smtClean="0"/>
              <a:t>Click </a:t>
            </a:r>
            <a:r>
              <a:rPr lang="nl-NL" altLang="en-US" dirty="0" err="1" smtClean="0"/>
              <a:t>to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edit</a:t>
            </a:r>
            <a:r>
              <a:rPr lang="nl-NL" altLang="en-US" dirty="0" smtClean="0"/>
              <a:t> Master </a:t>
            </a:r>
            <a:r>
              <a:rPr lang="nl-NL" altLang="en-US" dirty="0" err="1" smtClean="0"/>
              <a:t>text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styles</a:t>
            </a:r>
            <a:endParaRPr lang="nl-NL" altLang="en-US" dirty="0" smtClean="0"/>
          </a:p>
          <a:p>
            <a:pPr lvl="1"/>
            <a:r>
              <a:rPr lang="nl-NL" altLang="en-US" dirty="0" smtClean="0"/>
              <a:t>Second level</a:t>
            </a:r>
          </a:p>
          <a:p>
            <a:pPr lvl="0"/>
            <a:r>
              <a:rPr lang="nl-NL" altLang="en-US" dirty="0" err="1" smtClean="0"/>
              <a:t>Third</a:t>
            </a:r>
            <a:r>
              <a:rPr lang="nl-NL" altLang="en-US" dirty="0" smtClean="0"/>
              <a:t> level</a:t>
            </a:r>
          </a:p>
          <a:p>
            <a:pPr lvl="1"/>
            <a:r>
              <a:rPr lang="nl-NL" altLang="en-US" dirty="0" err="1" smtClean="0"/>
              <a:t>Fourth</a:t>
            </a:r>
            <a:r>
              <a:rPr lang="nl-NL" altLang="en-US" dirty="0" smtClean="0"/>
              <a:t> level</a:t>
            </a:r>
          </a:p>
          <a:p>
            <a:pPr lvl="2"/>
            <a:r>
              <a:rPr lang="nl-NL" altLang="en-US" dirty="0" err="1" smtClean="0"/>
              <a:t>Fifth</a:t>
            </a:r>
            <a:r>
              <a:rPr lang="nl-NL" altLang="en-US" dirty="0" smtClean="0"/>
              <a:t> level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1017588"/>
            <a:ext cx="9140825" cy="2667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5133" name="shape_Transparantie"/>
          <p:cNvSpPr>
            <a:spLocks noChangeArrowheads="1"/>
          </p:cNvSpPr>
          <p:nvPr/>
        </p:nvSpPr>
        <p:spPr bwMode="auto">
          <a:xfrm>
            <a:off x="127000" y="0"/>
            <a:ext cx="254000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5882"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5134" name="shape_TransFollower"/>
          <p:cNvSpPr>
            <a:spLocks noChangeArrowheads="1"/>
          </p:cNvSpPr>
          <p:nvPr/>
        </p:nvSpPr>
        <p:spPr bwMode="auto">
          <a:xfrm>
            <a:off x="0" y="0"/>
            <a:ext cx="127000" cy="10175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pic>
        <p:nvPicPr>
          <p:cNvPr id="5131" name="LogoSlash_01" descr="SLASHTRAN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3"/>
            <a:ext cx="414338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LogoSlash_02" descr="SLASHTRAN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92113"/>
            <a:ext cx="415925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2150" y="1079500"/>
            <a:ext cx="20037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F9D044F-DF2F-45D1-847B-177451504C3A}" type="slidenum">
              <a:rPr lang="nl-NL" altLang="en-US"/>
              <a:pPr/>
              <a:t>‹nr.›</a:t>
            </a:fld>
            <a:endParaRPr lang="nl-NL" altLang="en-US" dirty="0"/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0" y="1341438"/>
            <a:ext cx="91408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800" tIns="45720" rIns="27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dirty="0" smtClean="0"/>
              <a:t>Click </a:t>
            </a:r>
            <a:r>
              <a:rPr lang="nl-NL" altLang="en-US" dirty="0" err="1" smtClean="0"/>
              <a:t>to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edit</a:t>
            </a:r>
            <a:r>
              <a:rPr lang="nl-NL" altLang="en-US" dirty="0" smtClean="0"/>
              <a:t> Master </a:t>
            </a:r>
            <a:r>
              <a:rPr lang="nl-NL" altLang="en-US" dirty="0" err="1" smtClean="0"/>
              <a:t>title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style</a:t>
            </a:r>
            <a:endParaRPr lang="nl-NL" altLang="en-US" dirty="0" smtClean="0"/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8204200" y="1079500"/>
            <a:ext cx="529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en-US" sz="900" dirty="0">
                <a:solidFill>
                  <a:schemeClr val="bg1"/>
                </a:solidFill>
                <a:latin typeface="Verdana" pitchFamily="34" charset="0"/>
              </a:rPr>
              <a:t>|</a:t>
            </a:r>
          </a:p>
        </p:txBody>
      </p:sp>
      <p:sp>
        <p:nvSpPr>
          <p:cNvPr id="5128" name="tbDate"/>
          <p:cNvSpPr txBox="1">
            <a:spLocks noChangeArrowheads="1"/>
          </p:cNvSpPr>
          <p:nvPr/>
        </p:nvSpPr>
        <p:spPr bwMode="auto">
          <a:xfrm>
            <a:off x="7056682" y="1079500"/>
            <a:ext cx="112370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nl-NL" altLang="en-US" sz="900" dirty="0" smtClean="0">
                <a:solidFill>
                  <a:schemeClr val="bg1"/>
                </a:solidFill>
                <a:latin typeface="Verdana" pitchFamily="34" charset="0"/>
              </a:rPr>
              <a:t>Datum 03-10-2013</a:t>
            </a:r>
            <a:endParaRPr lang="nl-NL" altLang="en-US" sz="9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" name="RUGlogoTop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05232"/>
            <a:ext cx="2816808" cy="660400"/>
          </a:xfrm>
          <a:prstGeom prst="rect">
            <a:avLst/>
          </a:prstGeom>
        </p:spPr>
      </p:pic>
      <p:sp>
        <p:nvSpPr>
          <p:cNvPr id="5129" name="tb_Faculty"/>
          <p:cNvSpPr txBox="1">
            <a:spLocks noChangeArrowheads="1"/>
          </p:cNvSpPr>
          <p:nvPr/>
        </p:nvSpPr>
        <p:spPr bwMode="auto">
          <a:xfrm>
            <a:off x="3687763" y="338138"/>
            <a:ext cx="147796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altLang="en-US" sz="1000" dirty="0" smtClean="0">
                <a:solidFill>
                  <a:srgbClr val="CC0000"/>
                </a:solidFill>
                <a:latin typeface="Georgia" pitchFamily="18" charset="0"/>
              </a:rPr>
              <a:t>bureau van de universiteit</a:t>
            </a:r>
            <a:endParaRPr lang="nl-NL" altLang="en-US" sz="1000" dirty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5130" name="tb_Department"/>
          <p:cNvSpPr txBox="1">
            <a:spLocks noChangeAspect="1" noChangeArrowheads="1"/>
          </p:cNvSpPr>
          <p:nvPr/>
        </p:nvSpPr>
        <p:spPr bwMode="auto">
          <a:xfrm>
            <a:off x="5811838" y="341313"/>
            <a:ext cx="18002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altLang="en-US" sz="1000" dirty="0" smtClean="0">
                <a:solidFill>
                  <a:srgbClr val="CC0000"/>
                </a:solidFill>
                <a:latin typeface="Georgia" pitchFamily="18" charset="0"/>
              </a:rPr>
              <a:t>next </a:t>
            </a:r>
            <a:r>
              <a:rPr lang="nl-NL" altLang="en-US" sz="1000" dirty="0" err="1" smtClean="0">
                <a:solidFill>
                  <a:srgbClr val="CC0000"/>
                </a:solidFill>
                <a:latin typeface="Georgia" pitchFamily="18" charset="0"/>
              </a:rPr>
              <a:t>careers</a:t>
            </a:r>
            <a:r>
              <a:rPr lang="nl-NL" altLang="en-US" sz="1000" dirty="0" smtClean="0">
                <a:solidFill>
                  <a:srgbClr val="CC0000"/>
                </a:solidFill>
                <a:latin typeface="Georgia" pitchFamily="18" charset="0"/>
              </a:rPr>
              <a:t> </a:t>
            </a:r>
            <a:r>
              <a:rPr lang="nl-NL" altLang="en-US" sz="1000" dirty="0" err="1" smtClean="0">
                <a:solidFill>
                  <a:srgbClr val="CC0000"/>
                </a:solidFill>
                <a:latin typeface="Georgia" pitchFamily="18" charset="0"/>
              </a:rPr>
              <a:t>advice</a:t>
            </a:r>
            <a:endParaRPr lang="nl-NL" altLang="en-US" sz="1000" dirty="0">
              <a:solidFill>
                <a:srgbClr val="CC0000"/>
              </a:solidFill>
              <a:latin typeface="Georgi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49238" indent="-249238" algn="l" rtl="0" fontAlgn="base">
        <a:spcBef>
          <a:spcPct val="20000"/>
        </a:spcBef>
        <a:spcAft>
          <a:spcPct val="0"/>
        </a:spcAft>
        <a:buFont typeface="Verdana" pitchFamily="34" charset="0"/>
        <a:buChar char="›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17525" indent="-2667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500">
          <a:solidFill>
            <a:schemeClr val="tx1"/>
          </a:solidFill>
          <a:latin typeface="+mn-lt"/>
          <a:cs typeface="+mn-cs"/>
        </a:defRPr>
      </a:lvl2pPr>
      <a:lvl3pPr marL="760413" indent="-241300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3pPr>
      <a:lvl4pPr marL="1009650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4pPr>
      <a:lvl5pPr marL="12604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5pPr>
      <a:lvl6pPr marL="17176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6pPr>
      <a:lvl7pPr marL="21748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7pPr>
      <a:lvl8pPr marL="26320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8pPr>
      <a:lvl9pPr marL="30892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230438"/>
            <a:ext cx="91408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091" tIns="45717" rIns="26784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dirty="0" smtClean="0"/>
              <a:t>Click </a:t>
            </a:r>
            <a:r>
              <a:rPr lang="nl-NL" altLang="en-US" dirty="0" err="1" smtClean="0"/>
              <a:t>to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edit</a:t>
            </a:r>
            <a:r>
              <a:rPr lang="nl-NL" altLang="en-US" dirty="0" smtClean="0"/>
              <a:t> Master </a:t>
            </a:r>
            <a:r>
              <a:rPr lang="nl-NL" altLang="en-US" dirty="0" err="1" smtClean="0"/>
              <a:t>text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styles</a:t>
            </a:r>
            <a:endParaRPr lang="nl-NL" altLang="en-US" dirty="0" smtClean="0"/>
          </a:p>
          <a:p>
            <a:pPr lvl="1"/>
            <a:r>
              <a:rPr lang="nl-NL" altLang="en-US" dirty="0" smtClean="0"/>
              <a:t>Second level</a:t>
            </a:r>
          </a:p>
          <a:p>
            <a:pPr lvl="2"/>
            <a:r>
              <a:rPr lang="nl-NL" altLang="en-US" dirty="0" err="1" smtClean="0"/>
              <a:t>Third</a:t>
            </a:r>
            <a:r>
              <a:rPr lang="nl-NL" altLang="en-US" dirty="0" smtClean="0"/>
              <a:t> level</a:t>
            </a:r>
          </a:p>
          <a:p>
            <a:pPr lvl="3"/>
            <a:r>
              <a:rPr lang="nl-NL" altLang="en-US" dirty="0" err="1" smtClean="0"/>
              <a:t>Fourth</a:t>
            </a:r>
            <a:r>
              <a:rPr lang="nl-NL" altLang="en-US" dirty="0" smtClean="0"/>
              <a:t> level</a:t>
            </a:r>
          </a:p>
          <a:p>
            <a:pPr lvl="4"/>
            <a:r>
              <a:rPr lang="nl-NL" altLang="en-US" dirty="0" err="1" smtClean="0"/>
              <a:t>Fifth</a:t>
            </a:r>
            <a:r>
              <a:rPr lang="nl-NL" altLang="en-US" dirty="0" smtClean="0"/>
              <a:t> level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1017588"/>
            <a:ext cx="9140825" cy="2667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7181" name="shape_Transparantie"/>
          <p:cNvSpPr>
            <a:spLocks noChangeArrowheads="1"/>
          </p:cNvSpPr>
          <p:nvPr/>
        </p:nvSpPr>
        <p:spPr bwMode="auto">
          <a:xfrm>
            <a:off x="127000" y="0"/>
            <a:ext cx="254000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5882"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sp>
        <p:nvSpPr>
          <p:cNvPr id="7182" name="shape_TransFollower"/>
          <p:cNvSpPr>
            <a:spLocks noChangeArrowheads="1"/>
          </p:cNvSpPr>
          <p:nvPr/>
        </p:nvSpPr>
        <p:spPr bwMode="auto">
          <a:xfrm>
            <a:off x="0" y="0"/>
            <a:ext cx="127000" cy="10175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/>
          </a:p>
        </p:txBody>
      </p:sp>
      <p:pic>
        <p:nvPicPr>
          <p:cNvPr id="7179" name="LogoSlash_01" descr="SLASHTRAN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3"/>
            <a:ext cx="414338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LogoSlash_02" descr="SLASHTRAN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92113"/>
            <a:ext cx="415925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2150" y="1079500"/>
            <a:ext cx="20037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1E95644A-F4DA-4E2B-B3F6-981D9390FAED}" type="slidenum">
              <a:rPr lang="nl-NL" altLang="en-US"/>
              <a:pPr/>
              <a:t>‹nr.›</a:t>
            </a:fld>
            <a:endParaRPr lang="nl-NL" altLang="en-US" dirty="0"/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0" y="1341438"/>
            <a:ext cx="91408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800" tIns="45720" rIns="27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dirty="0" smtClean="0"/>
              <a:t>Click </a:t>
            </a:r>
            <a:r>
              <a:rPr lang="nl-NL" altLang="en-US" dirty="0" err="1" smtClean="0"/>
              <a:t>to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edit</a:t>
            </a:r>
            <a:r>
              <a:rPr lang="nl-NL" altLang="en-US" dirty="0" smtClean="0"/>
              <a:t> Master </a:t>
            </a:r>
            <a:r>
              <a:rPr lang="nl-NL" altLang="en-US" dirty="0" err="1" smtClean="0"/>
              <a:t>title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style</a:t>
            </a:r>
            <a:endParaRPr lang="nl-NL" altLang="en-US" dirty="0" smtClean="0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8204200" y="1079500"/>
            <a:ext cx="529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en-US" sz="900" dirty="0">
                <a:solidFill>
                  <a:schemeClr val="bg1"/>
                </a:solidFill>
                <a:latin typeface="Verdana" pitchFamily="34" charset="0"/>
              </a:rPr>
              <a:t>|</a:t>
            </a:r>
          </a:p>
        </p:txBody>
      </p:sp>
      <p:sp>
        <p:nvSpPr>
          <p:cNvPr id="7176" name="tbDate"/>
          <p:cNvSpPr txBox="1">
            <a:spLocks noChangeArrowheads="1"/>
          </p:cNvSpPr>
          <p:nvPr/>
        </p:nvSpPr>
        <p:spPr bwMode="auto">
          <a:xfrm>
            <a:off x="7056682" y="1079500"/>
            <a:ext cx="112370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nl-NL" altLang="en-US" sz="900" dirty="0" smtClean="0">
                <a:solidFill>
                  <a:schemeClr val="bg1"/>
                </a:solidFill>
                <a:latin typeface="Verdana" pitchFamily="34" charset="0"/>
              </a:rPr>
              <a:t>Datum 03-10-2013</a:t>
            </a:r>
            <a:endParaRPr lang="nl-NL" altLang="en-US" sz="9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" name="RUGlogoTop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05232"/>
            <a:ext cx="2816808" cy="660400"/>
          </a:xfrm>
          <a:prstGeom prst="rect">
            <a:avLst/>
          </a:prstGeom>
        </p:spPr>
      </p:pic>
      <p:sp>
        <p:nvSpPr>
          <p:cNvPr id="7177" name="tb_Faculty"/>
          <p:cNvSpPr txBox="1">
            <a:spLocks noChangeArrowheads="1"/>
          </p:cNvSpPr>
          <p:nvPr/>
        </p:nvSpPr>
        <p:spPr bwMode="auto">
          <a:xfrm>
            <a:off x="3687763" y="338138"/>
            <a:ext cx="147796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altLang="en-US" sz="1000" dirty="0" smtClean="0">
                <a:solidFill>
                  <a:srgbClr val="CC0000"/>
                </a:solidFill>
                <a:latin typeface="Georgia" pitchFamily="18" charset="0"/>
              </a:rPr>
              <a:t>bureau van de universiteit</a:t>
            </a:r>
            <a:endParaRPr lang="nl-NL" altLang="en-US" sz="1000" dirty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7178" name="tb_Department"/>
          <p:cNvSpPr txBox="1">
            <a:spLocks noChangeArrowheads="1"/>
          </p:cNvSpPr>
          <p:nvPr/>
        </p:nvSpPr>
        <p:spPr bwMode="auto">
          <a:xfrm>
            <a:off x="5811838" y="341313"/>
            <a:ext cx="18002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altLang="en-US" sz="1000" dirty="0" smtClean="0">
                <a:solidFill>
                  <a:srgbClr val="CC0000"/>
                </a:solidFill>
                <a:latin typeface="Georgia" pitchFamily="18" charset="0"/>
              </a:rPr>
              <a:t>next </a:t>
            </a:r>
            <a:r>
              <a:rPr lang="nl-NL" altLang="en-US" sz="1000" dirty="0" err="1" smtClean="0">
                <a:solidFill>
                  <a:srgbClr val="CC0000"/>
                </a:solidFill>
                <a:latin typeface="Georgia" pitchFamily="18" charset="0"/>
              </a:rPr>
              <a:t>careers</a:t>
            </a:r>
            <a:r>
              <a:rPr lang="nl-NL" altLang="en-US" sz="1000" dirty="0" smtClean="0">
                <a:solidFill>
                  <a:srgbClr val="CC0000"/>
                </a:solidFill>
                <a:latin typeface="Georgia" pitchFamily="18" charset="0"/>
              </a:rPr>
              <a:t> </a:t>
            </a:r>
            <a:r>
              <a:rPr lang="nl-NL" altLang="en-US" sz="1000" dirty="0" err="1" smtClean="0">
                <a:solidFill>
                  <a:srgbClr val="CC0000"/>
                </a:solidFill>
                <a:latin typeface="Georgia" pitchFamily="18" charset="0"/>
              </a:rPr>
              <a:t>advice</a:t>
            </a:r>
            <a:endParaRPr lang="nl-NL" altLang="en-US" sz="1000" dirty="0">
              <a:solidFill>
                <a:srgbClr val="CC0000"/>
              </a:solidFill>
              <a:latin typeface="Georgi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49238" indent="-249238" algn="l" rtl="0" fontAlgn="base">
        <a:spcBef>
          <a:spcPct val="20000"/>
        </a:spcBef>
        <a:spcAft>
          <a:spcPct val="0"/>
        </a:spcAft>
        <a:buFont typeface="Verdana" pitchFamily="34" charset="0"/>
        <a:buChar char="›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50825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500">
          <a:solidFill>
            <a:schemeClr val="tx1"/>
          </a:solidFill>
          <a:latin typeface="+mn-lt"/>
          <a:cs typeface="+mn-cs"/>
        </a:defRPr>
      </a:lvl2pPr>
      <a:lvl3pPr marL="760413" indent="-258763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3pPr>
      <a:lvl4pPr marL="1009650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4pPr>
      <a:lvl5pPr marL="12684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5pPr>
      <a:lvl6pPr marL="17256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6pPr>
      <a:lvl7pPr marL="21828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7pPr>
      <a:lvl8pPr marL="26400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8pPr>
      <a:lvl9pPr marL="30972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ujM3JCA8j-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D91B4496-423E-4621-B024-6FC6B760E654}" type="slidenum">
              <a:rPr lang="nl-NL" altLang="en-US"/>
              <a:pPr/>
              <a:t>1</a:t>
            </a:fld>
            <a:endParaRPr lang="nl-NL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239617" y="4725144"/>
            <a:ext cx="48965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dirty="0" smtClean="0">
                <a:latin typeface="Georgia" panose="02040502050405020303" pitchFamily="18" charset="0"/>
              </a:rPr>
              <a:t>Jos Karssies</a:t>
            </a:r>
            <a:endParaRPr lang="nl-NL" sz="2500" dirty="0"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9617" y="544522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>
                <a:latin typeface="Georgia" panose="02040502050405020303" pitchFamily="18" charset="0"/>
              </a:rPr>
              <a:t>Career</a:t>
            </a:r>
            <a:r>
              <a:rPr lang="nl-NL" dirty="0" smtClean="0">
                <a:latin typeface="Georgia" panose="02040502050405020303" pitchFamily="18" charset="0"/>
              </a:rPr>
              <a:t> Story Interview (van Mark Savickas)</a:t>
            </a:r>
            <a:endParaRPr lang="nl-NL" dirty="0"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169" y="2319649"/>
            <a:ext cx="2615615" cy="349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5616" y="2993850"/>
            <a:ext cx="48965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dirty="0" smtClean="0">
                <a:latin typeface="Georgia" panose="02040502050405020303" pitchFamily="18" charset="0"/>
              </a:rPr>
              <a:t>MDO </a:t>
            </a:r>
            <a:r>
              <a:rPr lang="nl-NL" sz="2000" dirty="0" smtClean="0">
                <a:latin typeface="Georgia" panose="02040502050405020303" pitchFamily="18" charset="0"/>
              </a:rPr>
              <a:t>10-01-2017</a:t>
            </a:r>
            <a:endParaRPr lang="nl-NL" sz="20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je motto?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smtClean="0"/>
              <a:t>Wat </a:t>
            </a:r>
            <a:r>
              <a:rPr lang="nl-NL" sz="2000" dirty="0"/>
              <a:t>zeg je tegen vrienden, (mede)studenten of klanten 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om </a:t>
            </a:r>
            <a:r>
              <a:rPr lang="nl-NL" sz="2000" dirty="0"/>
              <a:t>ze vooruit te helpen. Schrijf het op in de wolk.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6B83-8218-4936-A507-C424E75CEA21}" type="slidenum">
              <a:rPr lang="nl-NL" altLang="en-US" smtClean="0"/>
              <a:pPr/>
              <a:t>2</a:t>
            </a:fld>
            <a:endParaRPr lang="nl-NL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21" y="3140968"/>
            <a:ext cx="848264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4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Wie is Mark Savickas?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>
              <a:latin typeface="Georgia" panose="02040502050405020303" pitchFamily="18" charset="0"/>
            </a:endParaRPr>
          </a:p>
          <a:p>
            <a:r>
              <a:rPr lang="nl-NL" sz="2000" dirty="0" smtClean="0">
                <a:latin typeface="Georgia" panose="02040502050405020303" pitchFamily="18" charset="0"/>
              </a:rPr>
              <a:t>Psycholoog</a:t>
            </a:r>
          </a:p>
          <a:p>
            <a:r>
              <a:rPr lang="nl-NL" sz="2000" dirty="0" smtClean="0">
                <a:latin typeface="Georgia" panose="02040502050405020303" pitchFamily="18" charset="0"/>
              </a:rPr>
              <a:t>1977 </a:t>
            </a:r>
            <a:r>
              <a:rPr lang="nl-NL" sz="2000" dirty="0" err="1" smtClean="0">
                <a:latin typeface="Georgia" panose="02040502050405020303" pitchFamily="18" charset="0"/>
              </a:rPr>
              <a:t>ass</a:t>
            </a:r>
            <a:r>
              <a:rPr lang="nl-NL" sz="2000" dirty="0" smtClean="0">
                <a:latin typeface="Georgia" panose="02040502050405020303" pitchFamily="18" charset="0"/>
              </a:rPr>
              <a:t>. Prof. - </a:t>
            </a:r>
            <a:r>
              <a:rPr lang="nl-NL" sz="2000" dirty="0" err="1" smtClean="0">
                <a:latin typeface="Georgia" panose="02040502050405020303" pitchFamily="18" charset="0"/>
              </a:rPr>
              <a:t>Norteast</a:t>
            </a:r>
            <a:r>
              <a:rPr lang="nl-NL" sz="2000" dirty="0" smtClean="0">
                <a:latin typeface="Georgia" panose="02040502050405020303" pitchFamily="18" charset="0"/>
              </a:rPr>
              <a:t> Ohio </a:t>
            </a:r>
            <a:r>
              <a:rPr lang="nl-NL" sz="2000" dirty="0" err="1" smtClean="0">
                <a:latin typeface="Georgia" panose="02040502050405020303" pitchFamily="18" charset="0"/>
              </a:rPr>
              <a:t>Med</a:t>
            </a:r>
            <a:r>
              <a:rPr lang="nl-NL" sz="2000" dirty="0" smtClean="0">
                <a:latin typeface="Georgia" panose="02040502050405020303" pitchFamily="18" charset="0"/>
              </a:rPr>
              <a:t>. </a:t>
            </a:r>
            <a:r>
              <a:rPr lang="nl-NL" sz="2000" dirty="0" err="1" smtClean="0">
                <a:latin typeface="Georgia" panose="02040502050405020303" pitchFamily="18" charset="0"/>
              </a:rPr>
              <a:t>Univ</a:t>
            </a:r>
            <a:r>
              <a:rPr lang="nl-NL" sz="2000" dirty="0" smtClean="0">
                <a:latin typeface="Georgia" panose="02040502050405020303" pitchFamily="18" charset="0"/>
              </a:rPr>
              <a:t>. (NEOMED)</a:t>
            </a:r>
          </a:p>
          <a:p>
            <a:r>
              <a:rPr lang="nl-NL" sz="2000" dirty="0" smtClean="0">
                <a:latin typeface="Georgia" panose="02040502050405020303" pitchFamily="18" charset="0"/>
              </a:rPr>
              <a:t>1984 Prof. Beh. Sciences (</a:t>
            </a:r>
            <a:r>
              <a:rPr lang="nl-NL" sz="2000" dirty="0" err="1" smtClean="0">
                <a:latin typeface="Georgia" panose="02040502050405020303" pitchFamily="18" charset="0"/>
              </a:rPr>
              <a:t>Guidance</a:t>
            </a:r>
            <a:r>
              <a:rPr lang="nl-NL" sz="2000" dirty="0" smtClean="0">
                <a:latin typeface="Georgia" panose="02040502050405020303" pitchFamily="18" charset="0"/>
              </a:rPr>
              <a:t> + Counseling)  </a:t>
            </a:r>
          </a:p>
          <a:p>
            <a:r>
              <a:rPr lang="nl-NL" sz="2000" dirty="0" smtClean="0">
                <a:latin typeface="Georgia" panose="02040502050405020303" pitchFamily="18" charset="0"/>
              </a:rPr>
              <a:t>APA – </a:t>
            </a:r>
            <a:r>
              <a:rPr lang="nl-NL" sz="2000" dirty="0" err="1" smtClean="0">
                <a:latin typeface="Georgia" panose="02040502050405020303" pitchFamily="18" charset="0"/>
              </a:rPr>
              <a:t>Internat</a:t>
            </a:r>
            <a:r>
              <a:rPr lang="nl-NL" sz="2000" dirty="0" smtClean="0">
                <a:latin typeface="Georgia" panose="02040502050405020303" pitchFamily="18" charset="0"/>
              </a:rPr>
              <a:t>. </a:t>
            </a:r>
            <a:r>
              <a:rPr lang="nl-NL" sz="2000" dirty="0" err="1" smtClean="0">
                <a:latin typeface="Georgia" panose="02040502050405020303" pitchFamily="18" charset="0"/>
              </a:rPr>
              <a:t>Lifetime</a:t>
            </a:r>
            <a:r>
              <a:rPr lang="nl-NL" sz="2000" dirty="0" smtClean="0">
                <a:latin typeface="Georgia" panose="02040502050405020303" pitchFamily="18" charset="0"/>
              </a:rPr>
              <a:t> </a:t>
            </a:r>
            <a:r>
              <a:rPr lang="nl-NL" sz="2000" dirty="0" err="1" smtClean="0">
                <a:latin typeface="Georgia" panose="02040502050405020303" pitchFamily="18" charset="0"/>
              </a:rPr>
              <a:t>Achievement</a:t>
            </a:r>
            <a:r>
              <a:rPr lang="nl-NL" sz="2000" dirty="0" smtClean="0">
                <a:latin typeface="Georgia" panose="02040502050405020303" pitchFamily="18" charset="0"/>
              </a:rPr>
              <a:t> Award</a:t>
            </a:r>
          </a:p>
          <a:p>
            <a:r>
              <a:rPr lang="nl-NL" sz="2000" dirty="0" smtClean="0">
                <a:latin typeface="Georgia" panose="02040502050405020303" pitchFamily="18" charset="0"/>
              </a:rPr>
              <a:t>In </a:t>
            </a:r>
            <a:r>
              <a:rPr lang="nl-NL" sz="2000" dirty="0" err="1" smtClean="0">
                <a:latin typeface="Georgia" panose="02040502050405020303" pitchFamily="18" charset="0"/>
              </a:rPr>
              <a:t>the</a:t>
            </a:r>
            <a:r>
              <a:rPr lang="nl-NL" sz="2000" dirty="0" smtClean="0">
                <a:latin typeface="Georgia" panose="02040502050405020303" pitchFamily="18" charset="0"/>
              </a:rPr>
              <a:t> </a:t>
            </a:r>
            <a:r>
              <a:rPr lang="nl-NL" sz="2000" dirty="0">
                <a:latin typeface="Georgia" panose="02040502050405020303" pitchFamily="18" charset="0"/>
              </a:rPr>
              <a:t>e</a:t>
            </a:r>
            <a:r>
              <a:rPr lang="nl-NL" sz="2000" dirty="0" smtClean="0">
                <a:latin typeface="Georgia" panose="02040502050405020303" pitchFamily="18" charset="0"/>
              </a:rPr>
              <a:t>ditorial board of 22 </a:t>
            </a:r>
            <a:r>
              <a:rPr lang="nl-NL" sz="2000" dirty="0" err="1" smtClean="0">
                <a:latin typeface="Georgia" panose="02040502050405020303" pitchFamily="18" charset="0"/>
              </a:rPr>
              <a:t>scholarly</a:t>
            </a:r>
            <a:r>
              <a:rPr lang="nl-NL" sz="2000" dirty="0" smtClean="0">
                <a:latin typeface="Georgia" panose="02040502050405020303" pitchFamily="18" charset="0"/>
              </a:rPr>
              <a:t> </a:t>
            </a:r>
            <a:r>
              <a:rPr lang="nl-NL" sz="2000" dirty="0" err="1" smtClean="0">
                <a:latin typeface="Georgia" panose="02040502050405020303" pitchFamily="18" charset="0"/>
              </a:rPr>
              <a:t>journals</a:t>
            </a:r>
            <a:endParaRPr lang="nl-NL" sz="2000" dirty="0" smtClean="0">
              <a:latin typeface="Georgia" panose="02040502050405020303" pitchFamily="18" charset="0"/>
            </a:endParaRPr>
          </a:p>
          <a:p>
            <a:r>
              <a:rPr lang="nl-NL" sz="2000" dirty="0" smtClean="0">
                <a:latin typeface="Georgia" panose="02040502050405020303" pitchFamily="18" charset="0"/>
              </a:rPr>
              <a:t>Vindt zichzelf meer man van praktijk dan theoreticus</a:t>
            </a:r>
          </a:p>
          <a:p>
            <a:pPr marL="0" indent="0">
              <a:buNone/>
            </a:pPr>
            <a:endParaRPr lang="nl-NL" dirty="0" smtClean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6B83-8218-4936-A507-C424E75CEA21}" type="slidenum">
              <a:rPr lang="nl-NL" altLang="en-US" smtClean="0"/>
              <a:pPr/>
              <a:t>3</a:t>
            </a:fld>
            <a:endParaRPr lang="nl-NL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92829"/>
            <a:ext cx="608393" cy="73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290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Zijn ideeën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>
              <a:latin typeface="Georgia" panose="02040502050405020303" pitchFamily="18" charset="0"/>
            </a:endParaRPr>
          </a:p>
          <a:p>
            <a:r>
              <a:rPr lang="nl-NL" sz="2000" dirty="0" err="1">
                <a:latin typeface="Georgia" panose="02040502050405020303" pitchFamily="18" charset="0"/>
              </a:rPr>
              <a:t>Career</a:t>
            </a:r>
            <a:r>
              <a:rPr lang="nl-NL" sz="2000" dirty="0">
                <a:latin typeface="Georgia" panose="02040502050405020303" pitchFamily="18" charset="0"/>
              </a:rPr>
              <a:t> Construction </a:t>
            </a:r>
            <a:r>
              <a:rPr lang="nl-NL" sz="2000" dirty="0" err="1">
                <a:latin typeface="Georgia" panose="02040502050405020303" pitchFamily="18" charset="0"/>
              </a:rPr>
              <a:t>Theory</a:t>
            </a:r>
            <a:r>
              <a:rPr lang="nl-NL" sz="2000" dirty="0">
                <a:latin typeface="Georgia" panose="02040502050405020303" pitchFamily="18" charset="0"/>
              </a:rPr>
              <a:t>: </a:t>
            </a:r>
            <a:br>
              <a:rPr lang="nl-NL" sz="2000" dirty="0">
                <a:latin typeface="Georgia" panose="02040502050405020303" pitchFamily="18" charset="0"/>
              </a:rPr>
            </a:br>
            <a:r>
              <a:rPr lang="nl-NL" sz="2000" dirty="0">
                <a:latin typeface="Georgia" panose="02040502050405020303" pitchFamily="18" charset="0"/>
              </a:rPr>
              <a:t>Bij transities zoeken naar zingeving en samenhang en het integreren van nieuwe ervaringen</a:t>
            </a:r>
          </a:p>
          <a:p>
            <a:endParaRPr lang="nl-NL" sz="2000" dirty="0" smtClean="0">
              <a:latin typeface="Georgia" panose="02040502050405020303" pitchFamily="18" charset="0"/>
            </a:endParaRPr>
          </a:p>
          <a:p>
            <a:r>
              <a:rPr lang="nl-NL" sz="2000" dirty="0" err="1" smtClean="0">
                <a:latin typeface="Georgia" panose="02040502050405020303" pitchFamily="18" charset="0"/>
              </a:rPr>
              <a:t>Career</a:t>
            </a:r>
            <a:r>
              <a:rPr lang="nl-NL" sz="2000" dirty="0" smtClean="0">
                <a:latin typeface="Georgia" panose="02040502050405020303" pitchFamily="18" charset="0"/>
              </a:rPr>
              <a:t> Story / Live Design:</a:t>
            </a:r>
            <a:r>
              <a:rPr lang="nl-NL" sz="2000" dirty="0">
                <a:latin typeface="Georgia" panose="02040502050405020303" pitchFamily="18" charset="0"/>
              </a:rPr>
              <a:t/>
            </a:r>
            <a:br>
              <a:rPr lang="nl-NL" sz="2000" dirty="0">
                <a:latin typeface="Georgia" panose="02040502050405020303" pitchFamily="18" charset="0"/>
              </a:rPr>
            </a:br>
            <a:r>
              <a:rPr lang="nl-NL" sz="2000" dirty="0" smtClean="0">
                <a:latin typeface="Georgia" panose="02040502050405020303" pitchFamily="18" charset="0"/>
              </a:rPr>
              <a:t>Iedereen werkt in leven en loopbaan een persoonlijk thema uit. </a:t>
            </a:r>
            <a:r>
              <a:rPr lang="nl-NL" sz="2000" dirty="0">
                <a:latin typeface="Georgia" panose="02040502050405020303" pitchFamily="18" charset="0"/>
              </a:rPr>
              <a:t> </a:t>
            </a:r>
            <a:r>
              <a:rPr lang="nl-NL" sz="2000" dirty="0" smtClean="0">
                <a:latin typeface="Georgia" panose="02040502050405020303" pitchFamily="18" charset="0"/>
              </a:rPr>
              <a:t>Continuïteit </a:t>
            </a:r>
            <a:r>
              <a:rPr lang="nl-NL" sz="2000" dirty="0" smtClean="0">
                <a:latin typeface="Georgia" panose="02040502050405020303" pitchFamily="18" charset="0"/>
                <a:sym typeface="Wingdings" panose="05000000000000000000" pitchFamily="2" charset="2"/>
              </a:rPr>
              <a:t> verandering / aanpassing</a:t>
            </a:r>
            <a:endParaRPr lang="nl-NL" sz="2000" dirty="0" smtClean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6B83-8218-4936-A507-C424E75CEA21}" type="slidenum">
              <a:rPr lang="nl-NL" altLang="en-US" smtClean="0"/>
              <a:pPr/>
              <a:t>4</a:t>
            </a:fld>
            <a:endParaRPr lang="nl-NL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92829"/>
            <a:ext cx="608393" cy="73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415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 </a:t>
            </a:r>
            <a:r>
              <a:rPr lang="nl-NL" dirty="0" err="1" smtClean="0"/>
              <a:t>Career</a:t>
            </a:r>
            <a:r>
              <a:rPr lang="nl-NL" dirty="0" smtClean="0"/>
              <a:t>-paradisma’s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pPr>
              <a:tabLst>
                <a:tab pos="4130675" algn="l"/>
              </a:tabLst>
            </a:pPr>
            <a:r>
              <a:rPr lang="nl-NL" sz="2000" dirty="0" err="1" smtClean="0">
                <a:latin typeface="Georgia" panose="02040502050405020303" pitchFamily="18" charset="0"/>
              </a:rPr>
              <a:t>Vocational</a:t>
            </a:r>
            <a:r>
              <a:rPr lang="nl-NL" sz="2000" dirty="0" smtClean="0">
                <a:latin typeface="Georgia" panose="02040502050405020303" pitchFamily="18" charset="0"/>
              </a:rPr>
              <a:t> </a:t>
            </a:r>
            <a:r>
              <a:rPr lang="nl-NL" sz="2000" dirty="0" err="1" smtClean="0">
                <a:latin typeface="Georgia" panose="02040502050405020303" pitchFamily="18" charset="0"/>
              </a:rPr>
              <a:t>guidance</a:t>
            </a:r>
            <a:r>
              <a:rPr lang="nl-NL" sz="2000" dirty="0">
                <a:latin typeface="Georgia" panose="02040502050405020303" pitchFamily="18" charset="0"/>
              </a:rPr>
              <a:t>	</a:t>
            </a:r>
            <a:r>
              <a:rPr lang="nl-NL" sz="2000" dirty="0" smtClean="0">
                <a:latin typeface="Georgia" panose="02040502050405020303" pitchFamily="18" charset="0"/>
              </a:rPr>
              <a:t> - Scores</a:t>
            </a:r>
          </a:p>
          <a:p>
            <a:pPr>
              <a:tabLst>
                <a:tab pos="4130675" algn="l"/>
              </a:tabLst>
            </a:pPr>
            <a:r>
              <a:rPr lang="nl-NL" sz="2000" dirty="0" err="1" smtClean="0">
                <a:latin typeface="Georgia" panose="02040502050405020303" pitchFamily="18" charset="0"/>
              </a:rPr>
              <a:t>Career</a:t>
            </a:r>
            <a:r>
              <a:rPr lang="nl-NL" sz="2000" dirty="0" smtClean="0">
                <a:latin typeface="Georgia" panose="02040502050405020303" pitchFamily="18" charset="0"/>
              </a:rPr>
              <a:t> </a:t>
            </a:r>
            <a:r>
              <a:rPr lang="nl-NL" sz="2000" dirty="0" err="1" smtClean="0">
                <a:latin typeface="Georgia" panose="02040502050405020303" pitchFamily="18" charset="0"/>
              </a:rPr>
              <a:t>education</a:t>
            </a:r>
            <a:r>
              <a:rPr lang="nl-NL" sz="2000" dirty="0">
                <a:latin typeface="Georgia" panose="02040502050405020303" pitchFamily="18" charset="0"/>
              </a:rPr>
              <a:t>	</a:t>
            </a:r>
            <a:r>
              <a:rPr lang="nl-NL" sz="2000" dirty="0" smtClean="0">
                <a:latin typeface="Georgia" panose="02040502050405020303" pitchFamily="18" charset="0"/>
              </a:rPr>
              <a:t> - Stages</a:t>
            </a:r>
          </a:p>
          <a:p>
            <a:pPr>
              <a:tabLst>
                <a:tab pos="4130675" algn="l"/>
              </a:tabLst>
            </a:pPr>
            <a:r>
              <a:rPr lang="nl-NL" sz="2000" dirty="0" smtClean="0">
                <a:latin typeface="Georgia" panose="02040502050405020303" pitchFamily="18" charset="0"/>
              </a:rPr>
              <a:t>Live Design Counseling	 - </a:t>
            </a:r>
            <a:r>
              <a:rPr lang="nl-NL" sz="2000" dirty="0" err="1" smtClean="0">
                <a:latin typeface="Georgia" panose="02040502050405020303" pitchFamily="18" charset="0"/>
              </a:rPr>
              <a:t>Stories</a:t>
            </a:r>
            <a:endParaRPr lang="nl-NL" sz="20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6B83-8218-4936-A507-C424E75CEA21}" type="slidenum">
              <a:rPr lang="nl-NL" altLang="en-US" smtClean="0"/>
              <a:pPr/>
              <a:t>5</a:t>
            </a:fld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1539070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nl-NL" dirty="0" err="1" smtClean="0">
                <a:solidFill>
                  <a:schemeClr val="bg1"/>
                </a:solidFill>
              </a:rPr>
              <a:t>Career</a:t>
            </a:r>
            <a:r>
              <a:rPr lang="nl-NL" dirty="0" smtClean="0">
                <a:solidFill>
                  <a:schemeClr val="bg1"/>
                </a:solidFill>
              </a:rPr>
              <a:t> Story Interview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>
              <a:latin typeface="Georgia" panose="02040502050405020303" pitchFamily="18" charset="0"/>
            </a:endParaRPr>
          </a:p>
          <a:p>
            <a:pPr>
              <a:tabLst>
                <a:tab pos="3225800" algn="l"/>
              </a:tabLst>
            </a:pPr>
            <a:r>
              <a:rPr lang="nl-NL" sz="2000" dirty="0" smtClean="0">
                <a:latin typeface="Georgia" panose="02040502050405020303" pitchFamily="18" charset="0"/>
              </a:rPr>
              <a:t>Vijf componenten:</a:t>
            </a:r>
            <a:br>
              <a:rPr lang="nl-NL" sz="2000" dirty="0" smtClean="0">
                <a:latin typeface="Georgia" panose="02040502050405020303" pitchFamily="18" charset="0"/>
              </a:rPr>
            </a:br>
            <a:r>
              <a:rPr lang="nl-NL" sz="2000" dirty="0" smtClean="0">
                <a:latin typeface="Georgia" panose="02040502050405020303" pitchFamily="18" charset="0"/>
              </a:rPr>
              <a:t>- startvraag: Hoe kan ik je van dienst zijn?</a:t>
            </a:r>
            <a:br>
              <a:rPr lang="nl-NL" sz="2000" dirty="0" smtClean="0">
                <a:latin typeface="Georgia" panose="02040502050405020303" pitchFamily="18" charset="0"/>
              </a:rPr>
            </a:br>
            <a:r>
              <a:rPr lang="nl-NL" sz="2000" dirty="0" smtClean="0">
                <a:latin typeface="Georgia" panose="02040502050405020303" pitchFamily="18" charset="0"/>
              </a:rPr>
              <a:t>1</a:t>
            </a:r>
            <a:r>
              <a:rPr lang="nl-NL" sz="2000" dirty="0">
                <a:latin typeface="Georgia" panose="02040502050405020303" pitchFamily="18" charset="0"/>
              </a:rPr>
              <a:t>. Motto(‘s):  </a:t>
            </a:r>
            <a:r>
              <a:rPr lang="nl-NL" sz="2000" dirty="0" smtClean="0">
                <a:latin typeface="Georgia" panose="02040502050405020303" pitchFamily="18" charset="0"/>
              </a:rPr>
              <a:t>	- </a:t>
            </a:r>
            <a:r>
              <a:rPr lang="nl-NL" sz="2000" dirty="0">
                <a:latin typeface="Georgia" panose="02040502050405020303" pitchFamily="18" charset="0"/>
              </a:rPr>
              <a:t>“kan op een tegeltje</a:t>
            </a:r>
            <a:r>
              <a:rPr lang="nl-NL" sz="2000" dirty="0" smtClean="0">
                <a:latin typeface="Georgia" panose="02040502050405020303" pitchFamily="18" charset="0"/>
              </a:rPr>
              <a:t>”</a:t>
            </a:r>
            <a:br>
              <a:rPr lang="nl-NL" sz="2000" dirty="0" smtClean="0">
                <a:latin typeface="Georgia" panose="02040502050405020303" pitchFamily="18" charset="0"/>
              </a:rPr>
            </a:br>
            <a:r>
              <a:rPr lang="nl-NL" sz="2000" dirty="0" smtClean="0">
                <a:latin typeface="Georgia" panose="02040502050405020303" pitchFamily="18" charset="0"/>
              </a:rPr>
              <a:t>2. </a:t>
            </a:r>
            <a:r>
              <a:rPr lang="nl-NL" sz="2000" dirty="0">
                <a:latin typeface="Georgia" panose="02040502050405020303" pitchFamily="18" charset="0"/>
              </a:rPr>
              <a:t>Favoriete verhaal: </a:t>
            </a:r>
            <a:r>
              <a:rPr lang="nl-NL" sz="2000" dirty="0" smtClean="0">
                <a:latin typeface="Georgia" panose="02040502050405020303" pitchFamily="18" charset="0"/>
              </a:rPr>
              <a:t>	- script</a:t>
            </a:r>
            <a:br>
              <a:rPr lang="nl-NL" sz="2000" dirty="0" smtClean="0">
                <a:latin typeface="Georgia" panose="02040502050405020303" pitchFamily="18" charset="0"/>
              </a:rPr>
            </a:br>
            <a:r>
              <a:rPr lang="nl-NL" sz="2000" dirty="0" smtClean="0">
                <a:latin typeface="Georgia" panose="02040502050405020303" pitchFamily="18" charset="0"/>
              </a:rPr>
              <a:t>3. </a:t>
            </a:r>
            <a:r>
              <a:rPr lang="nl-NL" sz="2000" dirty="0">
                <a:latin typeface="Georgia" panose="02040502050405020303" pitchFamily="18" charset="0"/>
              </a:rPr>
              <a:t>Jeugdhelden: 	</a:t>
            </a:r>
            <a:r>
              <a:rPr lang="nl-NL" sz="2000" dirty="0" smtClean="0">
                <a:latin typeface="Georgia" panose="02040502050405020303" pitchFamily="18" charset="0"/>
              </a:rPr>
              <a:t>- “</a:t>
            </a:r>
            <a:r>
              <a:rPr lang="nl-NL" sz="2000" dirty="0">
                <a:latin typeface="Georgia" panose="02040502050405020303" pitchFamily="18" charset="0"/>
              </a:rPr>
              <a:t>Wie bewonderde jij toen je 6 was</a:t>
            </a:r>
            <a:r>
              <a:rPr lang="nl-NL" sz="2000" dirty="0" smtClean="0">
                <a:latin typeface="Georgia" panose="02040502050405020303" pitchFamily="18" charset="0"/>
              </a:rPr>
              <a:t>?”</a:t>
            </a:r>
            <a:br>
              <a:rPr lang="nl-NL" sz="2000" dirty="0" smtClean="0">
                <a:latin typeface="Georgia" panose="02040502050405020303" pitchFamily="18" charset="0"/>
              </a:rPr>
            </a:br>
            <a:r>
              <a:rPr lang="nl-NL" sz="2000" dirty="0" smtClean="0">
                <a:latin typeface="Georgia" panose="02040502050405020303" pitchFamily="18" charset="0"/>
              </a:rPr>
              <a:t>4.</a:t>
            </a:r>
            <a:r>
              <a:rPr lang="nl-NL" sz="2000" dirty="0">
                <a:latin typeface="Georgia" panose="02040502050405020303" pitchFamily="18" charset="0"/>
              </a:rPr>
              <a:t> Interesses/waarden: 	</a:t>
            </a:r>
            <a:r>
              <a:rPr lang="nl-NL" sz="2000" dirty="0" smtClean="0">
                <a:latin typeface="Georgia" panose="02040502050405020303" pitchFamily="18" charset="0"/>
              </a:rPr>
              <a:t>- tijdschriften</a:t>
            </a:r>
            <a:r>
              <a:rPr lang="nl-NL" sz="2000" dirty="0">
                <a:latin typeface="Georgia" panose="02040502050405020303" pitchFamily="18" charset="0"/>
              </a:rPr>
              <a:t>, tv/film, </a:t>
            </a:r>
            <a:r>
              <a:rPr lang="nl-NL" sz="2000" dirty="0" err="1">
                <a:latin typeface="Georgia" panose="02040502050405020303" pitchFamily="18" charset="0"/>
              </a:rPr>
              <a:t>hobbies</a:t>
            </a:r>
            <a:r>
              <a:rPr lang="nl-NL" sz="2000" dirty="0">
                <a:latin typeface="Georgia" panose="02040502050405020303" pitchFamily="18" charset="0"/>
              </a:rPr>
              <a:t> </a:t>
            </a:r>
            <a:r>
              <a:rPr lang="nl-NL" sz="2000" dirty="0" smtClean="0">
                <a:latin typeface="Georgia" panose="02040502050405020303" pitchFamily="18" charset="0"/>
              </a:rPr>
              <a:t> </a:t>
            </a:r>
            <a:br>
              <a:rPr lang="nl-NL" sz="2000" dirty="0" smtClean="0">
                <a:latin typeface="Georgia" panose="02040502050405020303" pitchFamily="18" charset="0"/>
              </a:rPr>
            </a:br>
            <a:r>
              <a:rPr lang="nl-NL" sz="2000" dirty="0" smtClean="0">
                <a:latin typeface="Georgia" panose="02040502050405020303" pitchFamily="18" charset="0"/>
              </a:rPr>
              <a:t>5. Vroege herinneringen: 	- krantenkop</a:t>
            </a:r>
          </a:p>
          <a:p>
            <a:endParaRPr lang="nl-NL" sz="2000" dirty="0">
              <a:latin typeface="Georgia" panose="02040502050405020303" pitchFamily="18" charset="0"/>
            </a:endParaRPr>
          </a:p>
          <a:p>
            <a:r>
              <a:rPr lang="nl-NL" sz="2000" dirty="0" smtClean="0">
                <a:latin typeface="Georgia" panose="02040502050405020303" pitchFamily="18" charset="0"/>
              </a:rPr>
              <a:t>Terugkerende vragen: Wat heeft dit met jou te maken</a:t>
            </a:r>
            <a:br>
              <a:rPr lang="nl-NL" sz="2000" dirty="0" smtClean="0">
                <a:latin typeface="Georgia" panose="02040502050405020303" pitchFamily="18" charset="0"/>
              </a:rPr>
            </a:br>
            <a:r>
              <a:rPr lang="nl-NL" sz="2000" dirty="0" smtClean="0">
                <a:latin typeface="Georgia" panose="02040502050405020303" pitchFamily="18" charset="0"/>
              </a:rPr>
              <a:t>                                         en met hulpvraag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6B83-8218-4936-A507-C424E75CEA21}" type="slidenum">
              <a:rPr lang="nl-NL" altLang="en-US" smtClean="0"/>
              <a:pPr/>
              <a:t>6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08980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Oefening favoriet verhaal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2000" dirty="0" smtClean="0">
              <a:latin typeface="Georgia" panose="02040502050405020303" pitchFamily="18" charset="0"/>
            </a:endParaRPr>
          </a:p>
          <a:p>
            <a:pPr marL="896938" indent="377825"/>
            <a:r>
              <a:rPr lang="nl-NL" sz="2000" dirty="0" smtClean="0">
                <a:latin typeface="Georgia" panose="02040502050405020303" pitchFamily="18" charset="0"/>
              </a:rPr>
              <a:t>Wat is de essentie</a:t>
            </a:r>
          </a:p>
          <a:p>
            <a:pPr marL="896938" indent="377825"/>
            <a:r>
              <a:rPr lang="nl-NL" sz="2000" dirty="0" smtClean="0">
                <a:latin typeface="Georgia" panose="02040502050405020303" pitchFamily="18" charset="0"/>
              </a:rPr>
              <a:t>Wat heeft het met jou te maken?</a:t>
            </a:r>
            <a:endParaRPr lang="nl-NL" sz="20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6B83-8218-4936-A507-C424E75CEA21}" type="slidenum">
              <a:rPr lang="nl-NL" altLang="en-US" smtClean="0"/>
              <a:pPr/>
              <a:t>7</a:t>
            </a:fld>
            <a:endParaRPr lang="nl-NL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1755775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61048"/>
            <a:ext cx="1743075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91953"/>
            <a:ext cx="1785937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58969"/>
            <a:ext cx="1687273" cy="320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61048"/>
            <a:ext cx="18002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301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Georgia" panose="02040502050405020303" pitchFamily="18" charset="0"/>
              </a:rPr>
              <a:t>Levensportret</a:t>
            </a:r>
            <a:endParaRPr lang="nl-NL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pPr marL="0" indent="0">
              <a:buNone/>
            </a:pPr>
            <a:r>
              <a:rPr lang="nl-NL" sz="2000" dirty="0" smtClean="0">
                <a:latin typeface="Georgia" panose="02040502050405020303" pitchFamily="18" charset="0"/>
              </a:rPr>
              <a:t>Uitwerking van het interview met </a:t>
            </a:r>
            <a:br>
              <a:rPr lang="nl-NL" sz="2000" dirty="0" smtClean="0">
                <a:latin typeface="Georgia" panose="02040502050405020303" pitchFamily="18" charset="0"/>
              </a:rPr>
            </a:br>
            <a:r>
              <a:rPr lang="nl-NL" sz="2000" dirty="0" smtClean="0">
                <a:latin typeface="Georgia" panose="02040502050405020303" pitchFamily="18" charset="0"/>
              </a:rPr>
              <a:t>interpretaties van de </a:t>
            </a:r>
            <a:r>
              <a:rPr lang="nl-NL" sz="2000" dirty="0" err="1" smtClean="0">
                <a:latin typeface="Georgia" panose="02040502050405020303" pitchFamily="18" charset="0"/>
              </a:rPr>
              <a:t>counsellor</a:t>
            </a:r>
            <a:r>
              <a:rPr lang="nl-NL" sz="2000" dirty="0" smtClean="0">
                <a:latin typeface="Georgia" panose="02040502050405020303" pitchFamily="18" charset="0"/>
              </a:rPr>
              <a:t>.</a:t>
            </a:r>
          </a:p>
          <a:p>
            <a:r>
              <a:rPr lang="nl-NL" sz="2000" dirty="0">
                <a:latin typeface="Georgia" panose="02040502050405020303" pitchFamily="18" charset="0"/>
              </a:rPr>
              <a:t>Welke ontwikkeling is herkenbaar?</a:t>
            </a:r>
          </a:p>
          <a:p>
            <a:r>
              <a:rPr lang="nl-NL" sz="2000" dirty="0" smtClean="0">
                <a:latin typeface="Georgia" panose="02040502050405020303" pitchFamily="18" charset="0"/>
              </a:rPr>
              <a:t>Hoe hebben je helden model gestaan?</a:t>
            </a:r>
          </a:p>
          <a:p>
            <a:r>
              <a:rPr lang="nl-NL" sz="2000" dirty="0" smtClean="0">
                <a:latin typeface="Georgia" panose="02040502050405020303" pitchFamily="18" charset="0"/>
              </a:rPr>
              <a:t>Welke setting past bij je interesses ? waarden?</a:t>
            </a:r>
          </a:p>
          <a:p>
            <a:r>
              <a:rPr lang="nl-NL" sz="2000" dirty="0" smtClean="0">
                <a:latin typeface="Georgia" panose="02040502050405020303" pitchFamily="18" charset="0"/>
              </a:rPr>
              <a:t>Wat zegt het script over je hulpvraag?</a:t>
            </a:r>
          </a:p>
          <a:p>
            <a:r>
              <a:rPr lang="nl-NL" sz="2000" dirty="0" smtClean="0">
                <a:latin typeface="Georgia" panose="02040502050405020303" pitchFamily="18" charset="0"/>
              </a:rPr>
              <a:t>Welke stap volgt uit het motto?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6B83-8218-4936-A507-C424E75CEA21}" type="slidenum">
              <a:rPr lang="nl-NL" altLang="en-US" smtClean="0"/>
              <a:pPr/>
              <a:t>8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194127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Nog een keer Savickas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sz="2000" dirty="0">
                <a:latin typeface="Georgia" panose="02040502050405020303" pitchFamily="18" charset="0"/>
                <a:hlinkClick r:id="rId2"/>
              </a:rPr>
              <a:t>https://</a:t>
            </a:r>
            <a:r>
              <a:rPr lang="nl-NL" sz="2000" dirty="0" smtClean="0">
                <a:latin typeface="Georgia" panose="02040502050405020303" pitchFamily="18" charset="0"/>
                <a:hlinkClick r:id="rId2"/>
              </a:rPr>
              <a:t>www.youtube.com/watch?v=ujM3JCA8j-E</a:t>
            </a:r>
            <a:endParaRPr lang="nl-NL" sz="2000" dirty="0" smtClean="0">
              <a:latin typeface="Georgia" panose="02040502050405020303" pitchFamily="18" charset="0"/>
            </a:endParaRPr>
          </a:p>
          <a:p>
            <a:endParaRPr lang="nl-NL" sz="2000" dirty="0">
              <a:latin typeface="Georgia" panose="02040502050405020303" pitchFamily="18" charset="0"/>
            </a:endParaRPr>
          </a:p>
          <a:p>
            <a:r>
              <a:rPr lang="nl-NL" sz="2000" dirty="0" smtClean="0">
                <a:latin typeface="Georgia" panose="02040502050405020303" pitchFamily="18" charset="0"/>
              </a:rPr>
              <a:t>35 – 38 :           Visie en rol van de counselor</a:t>
            </a:r>
          </a:p>
          <a:p>
            <a:r>
              <a:rPr lang="nl-NL" sz="2000" dirty="0" smtClean="0">
                <a:latin typeface="Georgia" panose="02040502050405020303" pitchFamily="18" charset="0"/>
              </a:rPr>
              <a:t>45.30 – 49.30: uitleg van zijn </a:t>
            </a:r>
            <a:r>
              <a:rPr lang="nl-NL" sz="2000" dirty="0" err="1" smtClean="0">
                <a:latin typeface="Georgia" panose="02040502050405020303" pitchFamily="18" charset="0"/>
              </a:rPr>
              <a:t>mMethode</a:t>
            </a:r>
            <a:endParaRPr lang="nl-NL" sz="2000" dirty="0" smtClean="0">
              <a:latin typeface="Georgia" panose="02040502050405020303" pitchFamily="18" charset="0"/>
            </a:endParaRPr>
          </a:p>
          <a:p>
            <a:r>
              <a:rPr lang="nl-NL" sz="2000" dirty="0" smtClean="0">
                <a:latin typeface="Georgia" panose="02040502050405020303" pitchFamily="18" charset="0"/>
              </a:rPr>
              <a:t>50 - 55:              Voorbeeld (met interpretaties uit interview)</a:t>
            </a:r>
            <a:endParaRPr lang="nl-NL" sz="20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6B83-8218-4936-A507-C424E75CEA21}" type="slidenum">
              <a:rPr lang="nl-NL" altLang="en-US" smtClean="0"/>
              <a:pPr/>
              <a:t>9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56898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 Design">
  <a:themeElements>
    <a:clrScheme name="Title Design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CEF"/>
      </a:accent1>
      <a:accent2>
        <a:srgbClr val="CC0000"/>
      </a:accent2>
      <a:accent3>
        <a:srgbClr val="FFFFFF"/>
      </a:accent3>
      <a:accent4>
        <a:srgbClr val="000000"/>
      </a:accent4>
      <a:accent5>
        <a:srgbClr val="AACBF6"/>
      </a:accent5>
      <a:accent6>
        <a:srgbClr val="B90000"/>
      </a:accent6>
      <a:hlink>
        <a:srgbClr val="000000"/>
      </a:hlink>
      <a:folHlink>
        <a:srgbClr val="772D6B"/>
      </a:folHlink>
    </a:clrScheme>
    <a:fontScheme name="Title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Design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CE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BF6"/>
        </a:accent5>
        <a:accent6>
          <a:srgbClr val="B90000"/>
        </a:accent6>
        <a:hlink>
          <a:srgbClr val="000000"/>
        </a:hlink>
        <a:folHlink>
          <a:srgbClr val="772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reak Design">
  <a:themeElements>
    <a:clrScheme name="Break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reak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reak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CE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BF6"/>
        </a:accent5>
        <a:accent6>
          <a:srgbClr val="B90000"/>
        </a:accent6>
        <a:hlink>
          <a:srgbClr val="000000"/>
        </a:hlink>
        <a:folHlink>
          <a:srgbClr val="772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nd Design">
  <a:themeElements>
    <a:clrScheme name="End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d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nd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CE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BF6"/>
        </a:accent5>
        <a:accent6>
          <a:srgbClr val="B90000"/>
        </a:accent6>
        <a:hlink>
          <a:srgbClr val="000000"/>
        </a:hlink>
        <a:folHlink>
          <a:srgbClr val="772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1875</TotalTime>
  <Words>293</Words>
  <Application>Microsoft Macintosh PowerPoint</Application>
  <PresentationFormat>Diavoorstelling (4:3)</PresentationFormat>
  <Paragraphs>71</Paragraphs>
  <Slides>9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4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Title Design</vt:lpstr>
      <vt:lpstr>Custom Design</vt:lpstr>
      <vt:lpstr>Break Design</vt:lpstr>
      <vt:lpstr>End Design</vt:lpstr>
      <vt:lpstr>PowerPoint-presentatie</vt:lpstr>
      <vt:lpstr>Wat is je motto? </vt:lpstr>
      <vt:lpstr>Wie is Mark Savickas?</vt:lpstr>
      <vt:lpstr>Zijn ideeën</vt:lpstr>
      <vt:lpstr>3 Career-paradisma’s</vt:lpstr>
      <vt:lpstr>Career Story Interview</vt:lpstr>
      <vt:lpstr>Oefening favoriet verhaal</vt:lpstr>
      <vt:lpstr>Levensportret</vt:lpstr>
      <vt:lpstr>Nog een keer Savickas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J. Karssies</dc:creator>
  <cp:keywords>Version 2.1</cp:keywords>
  <cp:lastModifiedBy>Mieke Verbaarschot</cp:lastModifiedBy>
  <cp:revision>138</cp:revision>
  <cp:lastPrinted>2017-01-09T16:49:05Z</cp:lastPrinted>
  <dcterms:created xsi:type="dcterms:W3CDTF">2008-06-10T08:12:30Z</dcterms:created>
  <dcterms:modified xsi:type="dcterms:W3CDTF">2017-01-25T13:03:49Z</dcterms:modified>
  <dc:language>NL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ype">
    <vt:lpwstr>RUG</vt:lpwstr>
  </property>
  <property fmtid="{D5CDD505-2E9C-101B-9397-08002B2CF9AE}" pid="3" name="Datum">
    <vt:lpwstr>03-10-2013</vt:lpwstr>
  </property>
  <property fmtid="{D5CDD505-2E9C-101B-9397-08002B2CF9AE}" pid="4" name="txtDate">
    <vt:lpwstr>03-10-2013</vt:lpwstr>
  </property>
  <property fmtid="{D5CDD505-2E9C-101B-9397-08002B2CF9AE}" pid="5" name="AutoDatum">
    <vt:lpwstr>JA</vt:lpwstr>
  </property>
  <property fmtid="{D5CDD505-2E9C-101B-9397-08002B2CF9AE}" pid="6" name="cboLanguage">
    <vt:lpwstr>Nederlands</vt:lpwstr>
  </property>
  <property fmtid="{D5CDD505-2E9C-101B-9397-08002B2CF9AE}" pid="7" name="cboFaculty">
    <vt:lpwstr>bureau van de universiteit</vt:lpwstr>
  </property>
  <property fmtid="{D5CDD505-2E9C-101B-9397-08002B2CF9AE}" pid="8" name="txtDepartment">
    <vt:lpwstr>next careers advice</vt:lpwstr>
  </property>
</Properties>
</file>